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35"/>
  </p:notesMasterIdLst>
  <p:handoutMasterIdLst>
    <p:handoutMasterId r:id="rId36"/>
  </p:handoutMasterIdLst>
  <p:sldIdLst>
    <p:sldId id="256" r:id="rId2"/>
    <p:sldId id="294" r:id="rId3"/>
    <p:sldId id="286" r:id="rId4"/>
    <p:sldId id="262" r:id="rId5"/>
    <p:sldId id="325" r:id="rId6"/>
    <p:sldId id="326" r:id="rId7"/>
    <p:sldId id="327" r:id="rId8"/>
    <p:sldId id="328" r:id="rId9"/>
    <p:sldId id="337" r:id="rId10"/>
    <p:sldId id="266" r:id="rId11"/>
    <p:sldId id="312" r:id="rId12"/>
    <p:sldId id="285" r:id="rId13"/>
    <p:sldId id="313" r:id="rId14"/>
    <p:sldId id="295" r:id="rId15"/>
    <p:sldId id="329" r:id="rId16"/>
    <p:sldId id="296" r:id="rId17"/>
    <p:sldId id="323" r:id="rId18"/>
    <p:sldId id="338" r:id="rId19"/>
    <p:sldId id="336" r:id="rId20"/>
    <p:sldId id="316" r:id="rId21"/>
    <p:sldId id="317" r:id="rId22"/>
    <p:sldId id="318" r:id="rId23"/>
    <p:sldId id="319" r:id="rId24"/>
    <p:sldId id="330" r:id="rId25"/>
    <p:sldId id="331" r:id="rId26"/>
    <p:sldId id="332" r:id="rId27"/>
    <p:sldId id="321" r:id="rId28"/>
    <p:sldId id="322" r:id="rId29"/>
    <p:sldId id="334" r:id="rId30"/>
    <p:sldId id="335" r:id="rId31"/>
    <p:sldId id="339" r:id="rId32"/>
    <p:sldId id="324" r:id="rId33"/>
    <p:sldId id="290"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2D40"/>
    <a:srgbClr val="E72D40"/>
    <a:srgbClr val="A8A8A8"/>
    <a:srgbClr val="F5333F"/>
    <a:srgbClr val="F1333F"/>
    <a:srgbClr val="E72D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45" autoAdjust="0"/>
    <p:restoredTop sz="96070"/>
  </p:normalViewPr>
  <p:slideViewPr>
    <p:cSldViewPr snapToGrid="0" showGuides="1">
      <p:cViewPr varScale="1">
        <p:scale>
          <a:sx n="114" d="100"/>
          <a:sy n="114" d="100"/>
        </p:scale>
        <p:origin x="184" y="80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15656"/>
        <c:axId val="-2132718696"/>
      </c:barChart>
      <c:catAx>
        <c:axId val="-2132715656"/>
        <c:scaling>
          <c:orientation val="minMax"/>
        </c:scaling>
        <c:delete val="1"/>
        <c:axPos val="l"/>
        <c:numFmt formatCode="General" sourceLinked="1"/>
        <c:majorTickMark val="out"/>
        <c:minorTickMark val="none"/>
        <c:tickLblPos val="nextTo"/>
        <c:crossAx val="-2132718696"/>
        <c:crosses val="autoZero"/>
        <c:auto val="1"/>
        <c:lblAlgn val="ctr"/>
        <c:lblOffset val="100"/>
        <c:noMultiLvlLbl val="0"/>
      </c:catAx>
      <c:valAx>
        <c:axId val="-2132718696"/>
        <c:scaling>
          <c:orientation val="minMax"/>
        </c:scaling>
        <c:delete val="1"/>
        <c:axPos val="b"/>
        <c:numFmt formatCode="0%" sourceLinked="1"/>
        <c:majorTickMark val="out"/>
        <c:minorTickMark val="none"/>
        <c:tickLblPos val="nextTo"/>
        <c:crossAx val="-213271565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81934168"/>
        <c:axId val="2081937144"/>
      </c:barChart>
      <c:catAx>
        <c:axId val="2081934168"/>
        <c:scaling>
          <c:orientation val="minMax"/>
        </c:scaling>
        <c:delete val="1"/>
        <c:axPos val="l"/>
        <c:numFmt formatCode="General" sourceLinked="1"/>
        <c:majorTickMark val="out"/>
        <c:minorTickMark val="none"/>
        <c:tickLblPos val="nextTo"/>
        <c:crossAx val="2081937144"/>
        <c:crosses val="autoZero"/>
        <c:auto val="1"/>
        <c:lblAlgn val="ctr"/>
        <c:lblOffset val="100"/>
        <c:noMultiLvlLbl val="0"/>
      </c:catAx>
      <c:valAx>
        <c:axId val="2081937144"/>
        <c:scaling>
          <c:orientation val="minMax"/>
        </c:scaling>
        <c:delete val="1"/>
        <c:axPos val="b"/>
        <c:numFmt formatCode="0%" sourceLinked="1"/>
        <c:majorTickMark val="out"/>
        <c:minorTickMark val="none"/>
        <c:tickLblPos val="nextTo"/>
        <c:crossAx val="2081934168"/>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132782760"/>
        <c:axId val="-2132785752"/>
      </c:barChart>
      <c:catAx>
        <c:axId val="-2132782760"/>
        <c:scaling>
          <c:orientation val="minMax"/>
        </c:scaling>
        <c:delete val="1"/>
        <c:axPos val="l"/>
        <c:numFmt formatCode="General" sourceLinked="1"/>
        <c:majorTickMark val="out"/>
        <c:minorTickMark val="none"/>
        <c:tickLblPos val="nextTo"/>
        <c:crossAx val="-2132785752"/>
        <c:crosses val="autoZero"/>
        <c:auto val="1"/>
        <c:lblAlgn val="ctr"/>
        <c:lblOffset val="100"/>
        <c:noMultiLvlLbl val="0"/>
      </c:catAx>
      <c:valAx>
        <c:axId val="-2132785752"/>
        <c:scaling>
          <c:orientation val="minMax"/>
        </c:scaling>
        <c:delete val="1"/>
        <c:axPos val="b"/>
        <c:numFmt formatCode="0%" sourceLinked="1"/>
        <c:majorTickMark val="out"/>
        <c:minorTickMark val="none"/>
        <c:tickLblPos val="nextTo"/>
        <c:crossAx val="-21327827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138379496"/>
        <c:axId val="-2138799752"/>
      </c:barChart>
      <c:catAx>
        <c:axId val="-2138379496"/>
        <c:scaling>
          <c:orientation val="minMax"/>
        </c:scaling>
        <c:delete val="1"/>
        <c:axPos val="l"/>
        <c:numFmt formatCode="General" sourceLinked="1"/>
        <c:majorTickMark val="out"/>
        <c:minorTickMark val="none"/>
        <c:tickLblPos val="nextTo"/>
        <c:crossAx val="-2138799752"/>
        <c:crosses val="autoZero"/>
        <c:auto val="1"/>
        <c:lblAlgn val="ctr"/>
        <c:lblOffset val="100"/>
        <c:noMultiLvlLbl val="0"/>
      </c:catAx>
      <c:valAx>
        <c:axId val="-2138799752"/>
        <c:scaling>
          <c:orientation val="minMax"/>
        </c:scaling>
        <c:delete val="1"/>
        <c:axPos val="b"/>
        <c:numFmt formatCode="0%" sourceLinked="1"/>
        <c:majorTickMark val="out"/>
        <c:minorTickMark val="none"/>
        <c:tickLblPos val="nextTo"/>
        <c:crossAx val="-2138379496"/>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22/06/20</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6/22/20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22/06/20</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22/06/20</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22/06/20</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22/06/20</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22/06/20</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22/06/20</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22/06/20</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22/06/20</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22/06/20</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22/06/20</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22/06/20</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22/06/20</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22/06/20</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22/06/20</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4000" dirty="0">
                <a:latin typeface="Proxima Nova Light" panose="02000506030000020004" pitchFamily="2" charset="77"/>
              </a:rPr>
              <a:t>PG Diploma in Data Science-Data Engineering</a:t>
            </a:r>
            <a:endParaRPr lang="en-IN" sz="40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22/06/20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TextBox 1"/>
          <p:cNvSpPr txBox="1"/>
          <p:nvPr/>
        </p:nvSpPr>
        <p:spPr>
          <a:xfrm>
            <a:off x="961534" y="1696825"/>
            <a:ext cx="5169758" cy="2308324"/>
          </a:xfrm>
          <a:prstGeom prst="rect">
            <a:avLst/>
          </a:prstGeom>
          <a:noFill/>
        </p:spPr>
        <p:txBody>
          <a:bodyPr wrap="square" rtlCol="0">
            <a:spAutoFit/>
          </a:bodyPr>
          <a:lstStyle/>
          <a:p>
            <a:r>
              <a:rPr lang="en-US" dirty="0"/>
              <a:t>Hadoop uses commodity servers only. We can not use high end machines to install Hadoop. </a:t>
            </a:r>
          </a:p>
          <a:p>
            <a:endParaRPr lang="en-US" dirty="0"/>
          </a:p>
          <a:p>
            <a:pPr marL="342900" indent="-342900">
              <a:buFont typeface="+mj-lt"/>
              <a:buAutoNum type="arabicPeriod"/>
            </a:pPr>
            <a:r>
              <a:rPr lang="en-US" dirty="0"/>
              <a:t>No</a:t>
            </a:r>
          </a:p>
          <a:p>
            <a:pPr marL="342900" indent="-342900">
              <a:buFont typeface="+mj-lt"/>
              <a:buAutoNum type="arabicPeriod"/>
            </a:pPr>
            <a:endParaRPr lang="en-US" dirty="0"/>
          </a:p>
          <a:p>
            <a:pPr marL="342900" indent="-342900">
              <a:buFont typeface="+mj-lt"/>
              <a:buAutoNum type="arabicPeriod"/>
            </a:pPr>
            <a:r>
              <a:rPr lang="en-US" dirty="0"/>
              <a:t>Yes</a:t>
            </a:r>
          </a:p>
          <a:p>
            <a:pPr marL="342900" indent="-342900">
              <a:buFont typeface="+mj-lt"/>
              <a:buAutoNum type="arabicPeriod"/>
            </a:pPr>
            <a:endParaRPr lang="en-US" dirty="0"/>
          </a:p>
          <a:p>
            <a:pPr marL="342900" indent="-342900">
              <a:buFont typeface="+mj-lt"/>
              <a:buAutoNum type="arabicPeriod"/>
            </a:pPr>
            <a:r>
              <a:rPr lang="en-US" dirty="0"/>
              <a:t>None of the above</a:t>
            </a:r>
          </a:p>
        </p:txBody>
      </p:sp>
    </p:spTree>
    <p:extLst>
      <p:ext uri="{BB962C8B-B14F-4D97-AF65-F5344CB8AC3E}">
        <p14:creationId xmlns:p14="http://schemas.microsoft.com/office/powerpoint/2010/main" val="281471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1(Answer)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TextBox 1"/>
          <p:cNvSpPr txBox="1"/>
          <p:nvPr/>
        </p:nvSpPr>
        <p:spPr>
          <a:xfrm>
            <a:off x="961534" y="1696825"/>
            <a:ext cx="5169758" cy="2308324"/>
          </a:xfrm>
          <a:prstGeom prst="rect">
            <a:avLst/>
          </a:prstGeom>
          <a:noFill/>
        </p:spPr>
        <p:txBody>
          <a:bodyPr wrap="square" rtlCol="0">
            <a:spAutoFit/>
          </a:bodyPr>
          <a:lstStyle/>
          <a:p>
            <a:r>
              <a:rPr lang="en-US" dirty="0"/>
              <a:t>Hadoop uses commodity servers only. We can not use high end machines to install Hadoop. </a:t>
            </a:r>
          </a:p>
          <a:p>
            <a:endParaRPr lang="en-US" dirty="0"/>
          </a:p>
          <a:p>
            <a:pPr marL="342900" indent="-342900">
              <a:buFont typeface="+mj-lt"/>
              <a:buAutoNum type="arabicPeriod"/>
            </a:pPr>
            <a:r>
              <a:rPr lang="en-US" dirty="0">
                <a:solidFill>
                  <a:srgbClr val="FF0000"/>
                </a:solidFill>
              </a:rPr>
              <a:t>No</a:t>
            </a:r>
          </a:p>
          <a:p>
            <a:pPr marL="342900" indent="-342900">
              <a:buFont typeface="+mj-lt"/>
              <a:buAutoNum type="arabicPeriod"/>
            </a:pPr>
            <a:endParaRPr lang="en-US" dirty="0"/>
          </a:p>
          <a:p>
            <a:pPr marL="342900" indent="-342900">
              <a:buFont typeface="+mj-lt"/>
              <a:buAutoNum type="arabicPeriod"/>
            </a:pPr>
            <a:r>
              <a:rPr lang="en-US" dirty="0"/>
              <a:t>Yes</a:t>
            </a:r>
          </a:p>
          <a:p>
            <a:pPr marL="342900" indent="-342900">
              <a:buFont typeface="+mj-lt"/>
              <a:buAutoNum type="arabicPeriod"/>
            </a:pPr>
            <a:endParaRPr lang="en-US" dirty="0"/>
          </a:p>
          <a:p>
            <a:pPr marL="342900" indent="-342900">
              <a:buFont typeface="+mj-lt"/>
              <a:buAutoNum type="arabicPeriod"/>
            </a:pPr>
            <a:r>
              <a:rPr lang="en-US" dirty="0"/>
              <a:t>None of the above</a:t>
            </a:r>
          </a:p>
        </p:txBody>
      </p:sp>
    </p:spTree>
    <p:extLst>
      <p:ext uri="{BB962C8B-B14F-4D97-AF65-F5344CB8AC3E}">
        <p14:creationId xmlns:p14="http://schemas.microsoft.com/office/powerpoint/2010/main" val="151415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5169758" cy="2862322"/>
          </a:xfrm>
          <a:prstGeom prst="rect">
            <a:avLst/>
          </a:prstGeom>
          <a:noFill/>
        </p:spPr>
        <p:txBody>
          <a:bodyPr wrap="square" rtlCol="0">
            <a:spAutoFit/>
          </a:bodyPr>
          <a:lstStyle/>
          <a:p>
            <a:r>
              <a:rPr lang="en-US" dirty="0"/>
              <a:t>Block size is always fixed, and it is 128 MB. </a:t>
            </a:r>
          </a:p>
          <a:p>
            <a:endParaRPr lang="en-US" dirty="0"/>
          </a:p>
          <a:p>
            <a:pPr marL="342900" indent="-342900">
              <a:buFont typeface="+mj-lt"/>
              <a:buAutoNum type="arabicPeriod"/>
            </a:pPr>
            <a:r>
              <a:rPr lang="en-US" dirty="0"/>
              <a:t>No</a:t>
            </a:r>
          </a:p>
          <a:p>
            <a:pPr marL="342900" indent="-342900">
              <a:buFont typeface="+mj-lt"/>
              <a:buAutoNum type="arabicPeriod"/>
            </a:pPr>
            <a:endParaRPr lang="en-US" dirty="0"/>
          </a:p>
          <a:p>
            <a:pPr marL="342900" indent="-342900">
              <a:buAutoNum type="arabicPeriod" startAt="2"/>
            </a:pPr>
            <a:r>
              <a:rPr lang="en-US" dirty="0"/>
              <a:t>Yes</a:t>
            </a:r>
          </a:p>
          <a:p>
            <a:pPr marL="342900" indent="-342900">
              <a:buAutoNum type="arabicPeriod" startAt="2"/>
            </a:pPr>
            <a:endParaRPr lang="en-US" dirty="0"/>
          </a:p>
          <a:p>
            <a:pPr marL="342900" indent="-342900">
              <a:buAutoNum type="arabicPeriod" startAt="2"/>
            </a:pPr>
            <a:r>
              <a:rPr lang="en-US" dirty="0"/>
              <a:t>If it is not defined than we can change otherwise we can not change. </a:t>
            </a:r>
          </a:p>
          <a:p>
            <a:endParaRPr lang="en-US" dirty="0"/>
          </a:p>
          <a:p>
            <a:r>
              <a:rPr lang="en-US" dirty="0"/>
              <a:t>3.   None of the above</a:t>
            </a:r>
          </a:p>
        </p:txBody>
      </p:sp>
    </p:spTree>
    <p:extLst>
      <p:ext uri="{BB962C8B-B14F-4D97-AF65-F5344CB8AC3E}">
        <p14:creationId xmlns:p14="http://schemas.microsoft.com/office/powerpoint/2010/main" val="1357324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23/06/20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5169758" cy="2862322"/>
          </a:xfrm>
          <a:prstGeom prst="rect">
            <a:avLst/>
          </a:prstGeom>
          <a:noFill/>
        </p:spPr>
        <p:txBody>
          <a:bodyPr wrap="square" rtlCol="0">
            <a:spAutoFit/>
          </a:bodyPr>
          <a:lstStyle/>
          <a:p>
            <a:r>
              <a:rPr lang="en-US" dirty="0"/>
              <a:t>Block size is always fixed, and it is 128 MB. </a:t>
            </a:r>
          </a:p>
          <a:p>
            <a:endParaRPr lang="en-US" dirty="0"/>
          </a:p>
          <a:p>
            <a:pPr marL="342900" indent="-342900">
              <a:buFont typeface="+mj-lt"/>
              <a:buAutoNum type="arabicPeriod"/>
            </a:pPr>
            <a:r>
              <a:rPr lang="en-US" dirty="0">
                <a:solidFill>
                  <a:srgbClr val="FF0000"/>
                </a:solidFill>
              </a:rPr>
              <a:t>No</a:t>
            </a:r>
          </a:p>
          <a:p>
            <a:pPr marL="342900" indent="-342900">
              <a:buFont typeface="+mj-lt"/>
              <a:buAutoNum type="arabicPeriod"/>
            </a:pPr>
            <a:endParaRPr lang="en-US" dirty="0"/>
          </a:p>
          <a:p>
            <a:pPr marL="342900" indent="-342900">
              <a:buAutoNum type="arabicPeriod" startAt="2"/>
            </a:pPr>
            <a:r>
              <a:rPr lang="en-US" dirty="0"/>
              <a:t>Yes</a:t>
            </a:r>
          </a:p>
          <a:p>
            <a:pPr marL="342900" indent="-342900">
              <a:buAutoNum type="arabicPeriod" startAt="2"/>
            </a:pPr>
            <a:endParaRPr lang="en-US" dirty="0"/>
          </a:p>
          <a:p>
            <a:pPr marL="342900" indent="-342900">
              <a:buAutoNum type="arabicPeriod" startAt="2"/>
            </a:pPr>
            <a:r>
              <a:rPr lang="en-US" dirty="0"/>
              <a:t>If it is not defined than we can change otherwise we can not change. </a:t>
            </a:r>
          </a:p>
          <a:p>
            <a:endParaRPr lang="en-US" dirty="0"/>
          </a:p>
          <a:p>
            <a:r>
              <a:rPr lang="en-US" dirty="0"/>
              <a:t>3.   None of the above</a:t>
            </a:r>
          </a:p>
        </p:txBody>
      </p:sp>
    </p:spTree>
    <p:extLst>
      <p:ext uri="{BB962C8B-B14F-4D97-AF65-F5344CB8AC3E}">
        <p14:creationId xmlns:p14="http://schemas.microsoft.com/office/powerpoint/2010/main" val="97122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9" y="121966"/>
            <a:ext cx="3856310" cy="382564"/>
          </a:xfrm>
        </p:spPr>
        <p:txBody>
          <a:bodyPr/>
          <a:lstStyle/>
          <a:p>
            <a:r>
              <a:rPr lang="en-US" b="1" dirty="0"/>
              <a:t>MapReduce Framework</a:t>
            </a:r>
            <a:endParaRPr lang="en-US" dirty="0"/>
          </a:p>
        </p:txBody>
      </p:sp>
      <p:sp>
        <p:nvSpPr>
          <p:cNvPr id="4" name="Rectangle 3">
            <a:extLst>
              <a:ext uri="{FF2B5EF4-FFF2-40B4-BE49-F238E27FC236}">
                <a16:creationId xmlns:a16="http://schemas.microsoft.com/office/drawing/2014/main" id="{72D1F73F-9BF7-3F42-85BE-E4E516C782B5}"/>
              </a:ext>
            </a:extLst>
          </p:cNvPr>
          <p:cNvSpPr/>
          <p:nvPr/>
        </p:nvSpPr>
        <p:spPr>
          <a:xfrm>
            <a:off x="182105" y="663257"/>
            <a:ext cx="8779789" cy="2893100"/>
          </a:xfrm>
          <a:prstGeom prst="rect">
            <a:avLst/>
          </a:prstGeom>
        </p:spPr>
        <p:txBody>
          <a:bodyPr wrap="square">
            <a:spAutoFit/>
          </a:bodyPr>
          <a:lstStyle/>
          <a:p>
            <a:endParaRPr lang="en-US" sz="1400" dirty="0"/>
          </a:p>
          <a:p>
            <a:pPr>
              <a:buFont typeface="Wingdings" pitchFamily="2" charset="2"/>
              <a:buChar char="v"/>
            </a:pPr>
            <a:r>
              <a:rPr lang="en-IN" sz="1400" dirty="0"/>
              <a:t> MapReduce is a Distributed Data Processing Algorithm introduced by Google</a:t>
            </a:r>
          </a:p>
          <a:p>
            <a:pPr>
              <a:buFont typeface="Wingdings" pitchFamily="2" charset="2"/>
              <a:buChar char="v"/>
            </a:pPr>
            <a:endParaRPr lang="en-IN" sz="1400" dirty="0"/>
          </a:p>
          <a:p>
            <a:pPr>
              <a:buFont typeface="Wingdings" pitchFamily="2" charset="2"/>
              <a:buChar char="v"/>
            </a:pPr>
            <a:r>
              <a:rPr lang="en-IN" sz="1400" dirty="0"/>
              <a:t> It is mainly inspired by Functional Programming model</a:t>
            </a:r>
          </a:p>
          <a:p>
            <a:pPr>
              <a:buFont typeface="Wingdings" pitchFamily="2" charset="2"/>
              <a:buChar char="v"/>
            </a:pPr>
            <a:endParaRPr lang="en-IN" sz="1400" dirty="0"/>
          </a:p>
          <a:p>
            <a:pPr>
              <a:buFont typeface="Wingdings" pitchFamily="2" charset="2"/>
              <a:buChar char="v"/>
            </a:pPr>
            <a:r>
              <a:rPr lang="en-IN" sz="1400" dirty="0"/>
              <a:t> MapReduce algorithm is useful to process huge amount of data in parallel, reliable and efficient way in cluster environments</a:t>
            </a:r>
          </a:p>
          <a:p>
            <a:pPr>
              <a:buFont typeface="Wingdings" pitchFamily="2" charset="2"/>
              <a:buChar char="v"/>
            </a:pPr>
            <a:endParaRPr lang="en-IN" sz="1400" dirty="0"/>
          </a:p>
          <a:p>
            <a:pPr>
              <a:buFont typeface="Wingdings" pitchFamily="2" charset="2"/>
              <a:buChar char="v"/>
            </a:pPr>
            <a:r>
              <a:rPr lang="en-IN" sz="1400" dirty="0"/>
              <a:t> It divides input task into smaller and manageable sub-tasks to execute them in-parallel</a:t>
            </a:r>
          </a:p>
          <a:p>
            <a:endParaRPr lang="en-US" sz="1400" dirty="0"/>
          </a:p>
          <a:p>
            <a:pPr>
              <a:buFont typeface="Wingdings" pitchFamily="2" charset="2"/>
              <a:buChar char="v"/>
            </a:pPr>
            <a:r>
              <a:rPr lang="en-US" sz="1400" dirty="0"/>
              <a:t> With MapReduce, rather than sending data to where the application or logic resides, the logic is executed on the server where the data already resides, to expedite processing.</a:t>
            </a:r>
          </a:p>
          <a:p>
            <a:endParaRPr lang="en-US" sz="1400" dirty="0"/>
          </a:p>
        </p:txBody>
      </p:sp>
      <p:sp>
        <p:nvSpPr>
          <p:cNvPr id="6" name="Rectangle 5">
            <a:extLst>
              <a:ext uri="{FF2B5EF4-FFF2-40B4-BE49-F238E27FC236}">
                <a16:creationId xmlns:a16="http://schemas.microsoft.com/office/drawing/2014/main" id="{234AB4A7-75BA-DF4A-8B27-720B5339C619}"/>
              </a:ext>
            </a:extLst>
          </p:cNvPr>
          <p:cNvSpPr/>
          <p:nvPr/>
        </p:nvSpPr>
        <p:spPr>
          <a:xfrm>
            <a:off x="1759800" y="4145970"/>
            <a:ext cx="1538868" cy="62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44EB8E1-A8FF-2140-8A73-070A60BE1C7D}"/>
              </a:ext>
            </a:extLst>
          </p:cNvPr>
          <p:cNvSpPr/>
          <p:nvPr/>
        </p:nvSpPr>
        <p:spPr>
          <a:xfrm>
            <a:off x="3830444" y="4145971"/>
            <a:ext cx="1538868" cy="62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6D66EC-8F6C-7947-8BDD-677C9FEA83BD}"/>
              </a:ext>
            </a:extLst>
          </p:cNvPr>
          <p:cNvSpPr/>
          <p:nvPr/>
        </p:nvSpPr>
        <p:spPr>
          <a:xfrm>
            <a:off x="5887844" y="4145970"/>
            <a:ext cx="1538868" cy="621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9224AEF7-6BB5-DE4E-82D0-5EA0E508FB69}"/>
              </a:ext>
            </a:extLst>
          </p:cNvPr>
          <p:cNvCxnSpPr>
            <a:cxnSpLocks/>
            <a:endCxn id="6" idx="1"/>
          </p:cNvCxnSpPr>
          <p:nvPr/>
        </p:nvCxnSpPr>
        <p:spPr>
          <a:xfrm>
            <a:off x="671162" y="4456614"/>
            <a:ext cx="108863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F1D17A6-C0B9-F04F-964A-B0951C8153C3}"/>
              </a:ext>
            </a:extLst>
          </p:cNvPr>
          <p:cNvCxnSpPr>
            <a:cxnSpLocks/>
            <a:stCxn id="6" idx="3"/>
          </p:cNvCxnSpPr>
          <p:nvPr/>
        </p:nvCxnSpPr>
        <p:spPr>
          <a:xfrm>
            <a:off x="3298668" y="4456616"/>
            <a:ext cx="544319" cy="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3F69D2C-2294-E549-B198-3DFDED932CA2}"/>
              </a:ext>
            </a:extLst>
          </p:cNvPr>
          <p:cNvCxnSpPr>
            <a:cxnSpLocks/>
          </p:cNvCxnSpPr>
          <p:nvPr/>
        </p:nvCxnSpPr>
        <p:spPr>
          <a:xfrm>
            <a:off x="5362690" y="4475356"/>
            <a:ext cx="544319" cy="4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CA888EC-757D-074F-93FC-F3EEF2D87057}"/>
              </a:ext>
            </a:extLst>
          </p:cNvPr>
          <p:cNvCxnSpPr>
            <a:cxnSpLocks/>
          </p:cNvCxnSpPr>
          <p:nvPr/>
        </p:nvCxnSpPr>
        <p:spPr>
          <a:xfrm>
            <a:off x="7370956" y="4478437"/>
            <a:ext cx="108863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9EEAFF2-DFA7-594C-8B0A-CC949D43EC49}"/>
              </a:ext>
            </a:extLst>
          </p:cNvPr>
          <p:cNvSpPr txBox="1"/>
          <p:nvPr/>
        </p:nvSpPr>
        <p:spPr>
          <a:xfrm>
            <a:off x="684406" y="3987244"/>
            <a:ext cx="972944" cy="369332"/>
          </a:xfrm>
          <a:prstGeom prst="rect">
            <a:avLst/>
          </a:prstGeom>
          <a:noFill/>
        </p:spPr>
        <p:txBody>
          <a:bodyPr wrap="square" rtlCol="0">
            <a:spAutoFit/>
          </a:bodyPr>
          <a:lstStyle/>
          <a:p>
            <a:r>
              <a:rPr lang="en-US" dirty="0"/>
              <a:t>Input</a:t>
            </a:r>
          </a:p>
        </p:txBody>
      </p:sp>
      <p:sp>
        <p:nvSpPr>
          <p:cNvPr id="17" name="TextBox 16">
            <a:extLst>
              <a:ext uri="{FF2B5EF4-FFF2-40B4-BE49-F238E27FC236}">
                <a16:creationId xmlns:a16="http://schemas.microsoft.com/office/drawing/2014/main" id="{0487A95A-0188-5C41-BEA9-90889EAC8A4D}"/>
              </a:ext>
            </a:extLst>
          </p:cNvPr>
          <p:cNvSpPr txBox="1"/>
          <p:nvPr/>
        </p:nvSpPr>
        <p:spPr>
          <a:xfrm>
            <a:off x="7605132" y="3987244"/>
            <a:ext cx="1014761" cy="369332"/>
          </a:xfrm>
          <a:prstGeom prst="rect">
            <a:avLst/>
          </a:prstGeom>
          <a:noFill/>
        </p:spPr>
        <p:txBody>
          <a:bodyPr wrap="square" rtlCol="0">
            <a:spAutoFit/>
          </a:bodyPr>
          <a:lstStyle/>
          <a:p>
            <a:r>
              <a:rPr lang="en-US" dirty="0"/>
              <a:t>Output</a:t>
            </a:r>
          </a:p>
        </p:txBody>
      </p:sp>
      <p:sp>
        <p:nvSpPr>
          <p:cNvPr id="18" name="TextBox 17">
            <a:extLst>
              <a:ext uri="{FF2B5EF4-FFF2-40B4-BE49-F238E27FC236}">
                <a16:creationId xmlns:a16="http://schemas.microsoft.com/office/drawing/2014/main" id="{3AA6291C-2164-3740-B05E-4ADB850370E6}"/>
              </a:ext>
            </a:extLst>
          </p:cNvPr>
          <p:cNvSpPr txBox="1"/>
          <p:nvPr/>
        </p:nvSpPr>
        <p:spPr>
          <a:xfrm>
            <a:off x="2276964" y="4301608"/>
            <a:ext cx="654189" cy="369332"/>
          </a:xfrm>
          <a:prstGeom prst="rect">
            <a:avLst/>
          </a:prstGeom>
          <a:noFill/>
        </p:spPr>
        <p:txBody>
          <a:bodyPr wrap="square" rtlCol="0">
            <a:spAutoFit/>
          </a:bodyPr>
          <a:lstStyle/>
          <a:p>
            <a:r>
              <a:rPr lang="en-US" dirty="0"/>
              <a:t>Map</a:t>
            </a:r>
          </a:p>
        </p:txBody>
      </p:sp>
      <p:cxnSp>
        <p:nvCxnSpPr>
          <p:cNvPr id="19" name="Straight Arrow Connector 18">
            <a:extLst>
              <a:ext uri="{FF2B5EF4-FFF2-40B4-BE49-F238E27FC236}">
                <a16:creationId xmlns:a16="http://schemas.microsoft.com/office/drawing/2014/main" id="{4F67E9E0-4817-BF42-905F-A7FA1D0997B2}"/>
              </a:ext>
            </a:extLst>
          </p:cNvPr>
          <p:cNvCxnSpPr>
            <a:cxnSpLocks/>
          </p:cNvCxnSpPr>
          <p:nvPr/>
        </p:nvCxnSpPr>
        <p:spPr>
          <a:xfrm>
            <a:off x="684406" y="4456616"/>
            <a:ext cx="108863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7B6E84-DAE4-E845-99C6-700C9EF3C9E7}"/>
              </a:ext>
            </a:extLst>
          </p:cNvPr>
          <p:cNvSpPr txBox="1"/>
          <p:nvPr/>
        </p:nvSpPr>
        <p:spPr>
          <a:xfrm flipH="1">
            <a:off x="4136267" y="4153247"/>
            <a:ext cx="1116145" cy="646331"/>
          </a:xfrm>
          <a:prstGeom prst="rect">
            <a:avLst/>
          </a:prstGeom>
          <a:noFill/>
        </p:spPr>
        <p:txBody>
          <a:bodyPr wrap="square" rtlCol="0">
            <a:spAutoFit/>
          </a:bodyPr>
          <a:lstStyle/>
          <a:p>
            <a:r>
              <a:rPr lang="en-US" dirty="0"/>
              <a:t>Sort and Shuffle</a:t>
            </a:r>
          </a:p>
        </p:txBody>
      </p:sp>
      <p:sp>
        <p:nvSpPr>
          <p:cNvPr id="21" name="TextBox 20">
            <a:extLst>
              <a:ext uri="{FF2B5EF4-FFF2-40B4-BE49-F238E27FC236}">
                <a16:creationId xmlns:a16="http://schemas.microsoft.com/office/drawing/2014/main" id="{25CA6FE0-2932-ED4C-A5E1-6B40EBC29817}"/>
              </a:ext>
            </a:extLst>
          </p:cNvPr>
          <p:cNvSpPr txBox="1"/>
          <p:nvPr/>
        </p:nvSpPr>
        <p:spPr>
          <a:xfrm flipH="1">
            <a:off x="6268055" y="4271948"/>
            <a:ext cx="1116145" cy="369332"/>
          </a:xfrm>
          <a:prstGeom prst="rect">
            <a:avLst/>
          </a:prstGeom>
          <a:noFill/>
        </p:spPr>
        <p:txBody>
          <a:bodyPr wrap="square" rtlCol="0">
            <a:spAutoFit/>
          </a:bodyPr>
          <a:lstStyle/>
          <a:p>
            <a:r>
              <a:rPr lang="en-US" dirty="0"/>
              <a:t>Reduce</a:t>
            </a:r>
          </a:p>
        </p:txBody>
      </p:sp>
    </p:spTree>
    <p:extLst>
      <p:ext uri="{BB962C8B-B14F-4D97-AF65-F5344CB8AC3E}">
        <p14:creationId xmlns:p14="http://schemas.microsoft.com/office/powerpoint/2010/main" val="928806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15</a:t>
            </a:fld>
            <a:endParaRPr lang="en-IN" dirty="0"/>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9" y="121966"/>
            <a:ext cx="3856310" cy="382564"/>
          </a:xfrm>
        </p:spPr>
        <p:txBody>
          <a:bodyPr/>
          <a:lstStyle/>
          <a:p>
            <a:r>
              <a:rPr lang="en-US" b="1" dirty="0"/>
              <a:t>MapReduce Framework</a:t>
            </a:r>
            <a:endParaRPr lang="en-US" dirty="0"/>
          </a:p>
        </p:txBody>
      </p:sp>
      <p:graphicFrame>
        <p:nvGraphicFramePr>
          <p:cNvPr id="13" name="Table 12">
            <a:extLst>
              <a:ext uri="{FF2B5EF4-FFF2-40B4-BE49-F238E27FC236}">
                <a16:creationId xmlns:a16="http://schemas.microsoft.com/office/drawing/2014/main" id="{C2C3787A-7F50-FE43-975D-850EDA143FEB}"/>
              </a:ext>
            </a:extLst>
          </p:cNvPr>
          <p:cNvGraphicFramePr>
            <a:graphicFrameLocks noGrp="1"/>
          </p:cNvGraphicFramePr>
          <p:nvPr>
            <p:extLst>
              <p:ext uri="{D42A27DB-BD31-4B8C-83A1-F6EECF244321}">
                <p14:modId xmlns:p14="http://schemas.microsoft.com/office/powerpoint/2010/main" val="1967583221"/>
              </p:ext>
            </p:extLst>
          </p:nvPr>
        </p:nvGraphicFramePr>
        <p:xfrm>
          <a:off x="1257300" y="3363086"/>
          <a:ext cx="7886700" cy="1188720"/>
        </p:xfrm>
        <a:graphic>
          <a:graphicData uri="http://schemas.openxmlformats.org/drawingml/2006/table">
            <a:tbl>
              <a:tblPr/>
              <a:tblGrid>
                <a:gridCol w="2628900">
                  <a:extLst>
                    <a:ext uri="{9D8B030D-6E8A-4147-A177-3AD203B41FA5}">
                      <a16:colId xmlns:a16="http://schemas.microsoft.com/office/drawing/2014/main" val="3607489513"/>
                    </a:ext>
                  </a:extLst>
                </a:gridCol>
                <a:gridCol w="2628900">
                  <a:extLst>
                    <a:ext uri="{9D8B030D-6E8A-4147-A177-3AD203B41FA5}">
                      <a16:colId xmlns:a16="http://schemas.microsoft.com/office/drawing/2014/main" val="3415966479"/>
                    </a:ext>
                  </a:extLst>
                </a:gridCol>
                <a:gridCol w="2628900">
                  <a:extLst>
                    <a:ext uri="{9D8B030D-6E8A-4147-A177-3AD203B41FA5}">
                      <a16:colId xmlns:a16="http://schemas.microsoft.com/office/drawing/2014/main" val="641657409"/>
                    </a:ext>
                  </a:extLst>
                </a:gridCol>
              </a:tblGrid>
              <a:tr h="0">
                <a:tc>
                  <a:txBody>
                    <a:bodyPr/>
                    <a:lstStyle/>
                    <a:p>
                      <a:r>
                        <a:rPr lang="en-IN" b="1" dirty="0"/>
                        <a:t>Phase</a:t>
                      </a:r>
                    </a:p>
                  </a:txBody>
                  <a:tcPr anchor="ctr">
                    <a:lnL>
                      <a:noFill/>
                    </a:lnL>
                    <a:lnR>
                      <a:noFill/>
                    </a:lnR>
                    <a:lnT>
                      <a:noFill/>
                    </a:lnT>
                    <a:lnB>
                      <a:noFill/>
                    </a:lnB>
                  </a:tcPr>
                </a:tc>
                <a:tc>
                  <a:txBody>
                    <a:bodyPr/>
                    <a:lstStyle/>
                    <a:p>
                      <a:r>
                        <a:rPr lang="en-IN" b="1" dirty="0"/>
                        <a:t>Input</a:t>
                      </a:r>
                    </a:p>
                  </a:txBody>
                  <a:tcPr anchor="ctr">
                    <a:lnL>
                      <a:noFill/>
                    </a:lnL>
                    <a:lnR>
                      <a:noFill/>
                    </a:lnR>
                    <a:lnT>
                      <a:noFill/>
                    </a:lnT>
                    <a:lnB>
                      <a:noFill/>
                    </a:lnB>
                  </a:tcPr>
                </a:tc>
                <a:tc>
                  <a:txBody>
                    <a:bodyPr/>
                    <a:lstStyle/>
                    <a:p>
                      <a:r>
                        <a:rPr lang="en-IN" b="1" dirty="0"/>
                        <a:t>Output</a:t>
                      </a:r>
                    </a:p>
                  </a:txBody>
                  <a:tcPr anchor="ctr">
                    <a:lnL>
                      <a:noFill/>
                    </a:lnL>
                    <a:lnR>
                      <a:noFill/>
                    </a:lnR>
                    <a:lnT>
                      <a:noFill/>
                    </a:lnT>
                    <a:lnB>
                      <a:noFill/>
                    </a:lnB>
                  </a:tcPr>
                </a:tc>
                <a:extLst>
                  <a:ext uri="{0D108BD9-81ED-4DB2-BD59-A6C34878D82A}">
                    <a16:rowId xmlns:a16="http://schemas.microsoft.com/office/drawing/2014/main" val="3824736121"/>
                  </a:ext>
                </a:extLst>
              </a:tr>
              <a:tr h="0">
                <a:tc>
                  <a:txBody>
                    <a:bodyPr/>
                    <a:lstStyle/>
                    <a:p>
                      <a:r>
                        <a:rPr lang="en-IN"/>
                        <a:t>Mapper</a:t>
                      </a:r>
                    </a:p>
                  </a:txBody>
                  <a:tcPr anchor="ctr">
                    <a:lnL>
                      <a:noFill/>
                    </a:lnL>
                    <a:lnR>
                      <a:noFill/>
                    </a:lnR>
                    <a:lnT>
                      <a:noFill/>
                    </a:lnT>
                    <a:lnB>
                      <a:noFill/>
                    </a:lnB>
                  </a:tcPr>
                </a:tc>
                <a:tc>
                  <a:txBody>
                    <a:bodyPr/>
                    <a:lstStyle/>
                    <a:p>
                      <a:r>
                        <a:rPr lang="en-IN" dirty="0"/>
                        <a:t>(K, V)</a:t>
                      </a:r>
                    </a:p>
                  </a:txBody>
                  <a:tcPr anchor="ctr">
                    <a:lnL>
                      <a:noFill/>
                    </a:lnL>
                    <a:lnR>
                      <a:noFill/>
                    </a:lnR>
                    <a:lnT>
                      <a:noFill/>
                    </a:lnT>
                    <a:lnB>
                      <a:noFill/>
                    </a:lnB>
                  </a:tcPr>
                </a:tc>
                <a:tc>
                  <a:txBody>
                    <a:bodyPr/>
                    <a:lstStyle/>
                    <a:p>
                      <a:r>
                        <a:rPr lang="en-IN" dirty="0"/>
                        <a:t>(K, V)</a:t>
                      </a:r>
                    </a:p>
                  </a:txBody>
                  <a:tcPr anchor="ctr">
                    <a:lnL>
                      <a:noFill/>
                    </a:lnL>
                    <a:lnR>
                      <a:noFill/>
                    </a:lnR>
                    <a:lnT>
                      <a:noFill/>
                    </a:lnT>
                    <a:lnB>
                      <a:noFill/>
                    </a:lnB>
                  </a:tcPr>
                </a:tc>
                <a:extLst>
                  <a:ext uri="{0D108BD9-81ED-4DB2-BD59-A6C34878D82A}">
                    <a16:rowId xmlns:a16="http://schemas.microsoft.com/office/drawing/2014/main" val="1604100593"/>
                  </a:ext>
                </a:extLst>
              </a:tr>
              <a:tr h="0">
                <a:tc>
                  <a:txBody>
                    <a:bodyPr/>
                    <a:lstStyle/>
                    <a:p>
                      <a:r>
                        <a:rPr lang="en-IN"/>
                        <a:t>Shuffle &amp; Sort</a:t>
                      </a:r>
                    </a:p>
                  </a:txBody>
                  <a:tcPr anchor="ctr">
                    <a:lnL>
                      <a:noFill/>
                    </a:lnL>
                    <a:lnR>
                      <a:noFill/>
                    </a:lnR>
                    <a:lnT>
                      <a:noFill/>
                    </a:lnT>
                    <a:lnB>
                      <a:noFill/>
                    </a:lnB>
                  </a:tcPr>
                </a:tc>
                <a:tc>
                  <a:txBody>
                    <a:bodyPr/>
                    <a:lstStyle/>
                    <a:p>
                      <a:r>
                        <a:rPr lang="en-IN" dirty="0"/>
                        <a:t>(K ,V)</a:t>
                      </a:r>
                    </a:p>
                  </a:txBody>
                  <a:tcPr anchor="ctr">
                    <a:lnL>
                      <a:noFill/>
                    </a:lnL>
                    <a:lnR>
                      <a:noFill/>
                    </a:lnR>
                    <a:lnT>
                      <a:noFill/>
                    </a:lnT>
                    <a:lnB>
                      <a:noFill/>
                    </a:lnB>
                  </a:tcPr>
                </a:tc>
                <a:tc>
                  <a:txBody>
                    <a:bodyPr/>
                    <a:lstStyle/>
                    <a:p>
                      <a:r>
                        <a:rPr lang="en-IN"/>
                        <a:t>(K, list(V))</a:t>
                      </a:r>
                    </a:p>
                  </a:txBody>
                  <a:tcPr anchor="ctr">
                    <a:lnL>
                      <a:noFill/>
                    </a:lnL>
                    <a:lnR>
                      <a:noFill/>
                    </a:lnR>
                    <a:lnT>
                      <a:noFill/>
                    </a:lnT>
                    <a:lnB>
                      <a:noFill/>
                    </a:lnB>
                  </a:tcPr>
                </a:tc>
                <a:extLst>
                  <a:ext uri="{0D108BD9-81ED-4DB2-BD59-A6C34878D82A}">
                    <a16:rowId xmlns:a16="http://schemas.microsoft.com/office/drawing/2014/main" val="1748775673"/>
                  </a:ext>
                </a:extLst>
              </a:tr>
              <a:tr h="0">
                <a:tc>
                  <a:txBody>
                    <a:bodyPr/>
                    <a:lstStyle/>
                    <a:p>
                      <a:r>
                        <a:rPr lang="en-IN"/>
                        <a:t>Reducer</a:t>
                      </a:r>
                    </a:p>
                  </a:txBody>
                  <a:tcPr anchor="ctr">
                    <a:lnL>
                      <a:noFill/>
                    </a:lnL>
                    <a:lnR>
                      <a:noFill/>
                    </a:lnR>
                    <a:lnT>
                      <a:noFill/>
                    </a:lnT>
                    <a:lnB>
                      <a:noFill/>
                    </a:lnB>
                  </a:tcPr>
                </a:tc>
                <a:tc>
                  <a:txBody>
                    <a:bodyPr/>
                    <a:lstStyle/>
                    <a:p>
                      <a:r>
                        <a:rPr lang="en-IN"/>
                        <a:t>(K,list(V))</a:t>
                      </a:r>
                    </a:p>
                  </a:txBody>
                  <a:tcPr anchor="ctr">
                    <a:lnL>
                      <a:noFill/>
                    </a:lnL>
                    <a:lnR>
                      <a:noFill/>
                    </a:lnR>
                    <a:lnT>
                      <a:noFill/>
                    </a:lnT>
                    <a:lnB>
                      <a:noFill/>
                    </a:lnB>
                  </a:tcPr>
                </a:tc>
                <a:tc>
                  <a:txBody>
                    <a:bodyPr/>
                    <a:lstStyle/>
                    <a:p>
                      <a:r>
                        <a:rPr lang="en-IN" dirty="0"/>
                        <a:t>(K, V)</a:t>
                      </a:r>
                    </a:p>
                  </a:txBody>
                  <a:tcPr anchor="ctr">
                    <a:lnL>
                      <a:noFill/>
                    </a:lnL>
                    <a:lnR>
                      <a:noFill/>
                    </a:lnR>
                    <a:lnT>
                      <a:noFill/>
                    </a:lnT>
                    <a:lnB>
                      <a:noFill/>
                    </a:lnB>
                  </a:tcPr>
                </a:tc>
                <a:extLst>
                  <a:ext uri="{0D108BD9-81ED-4DB2-BD59-A6C34878D82A}">
                    <a16:rowId xmlns:a16="http://schemas.microsoft.com/office/drawing/2014/main" val="2886107427"/>
                  </a:ext>
                </a:extLst>
              </a:tr>
            </a:tbl>
          </a:graphicData>
        </a:graphic>
      </p:graphicFrame>
      <p:sp>
        <p:nvSpPr>
          <p:cNvPr id="26" name="Rectangle 25">
            <a:extLst>
              <a:ext uri="{FF2B5EF4-FFF2-40B4-BE49-F238E27FC236}">
                <a16:creationId xmlns:a16="http://schemas.microsoft.com/office/drawing/2014/main" id="{9FEAFD8B-8174-0645-ACAC-ECE6B2326B90}"/>
              </a:ext>
            </a:extLst>
          </p:cNvPr>
          <p:cNvSpPr/>
          <p:nvPr/>
        </p:nvSpPr>
        <p:spPr>
          <a:xfrm>
            <a:off x="182105" y="663257"/>
            <a:ext cx="8779789" cy="3108543"/>
          </a:xfrm>
          <a:prstGeom prst="rect">
            <a:avLst/>
          </a:prstGeom>
        </p:spPr>
        <p:txBody>
          <a:bodyPr wrap="square">
            <a:spAutoFit/>
          </a:bodyPr>
          <a:lstStyle/>
          <a:p>
            <a:endParaRPr lang="en-US" sz="1400" dirty="0"/>
          </a:p>
          <a:p>
            <a:r>
              <a:rPr lang="en-IN" sz="1400" dirty="0"/>
              <a:t>Workflow of MapReduce consists of five steps:</a:t>
            </a:r>
          </a:p>
          <a:p>
            <a:endParaRPr lang="en-IN" sz="1400" dirty="0"/>
          </a:p>
          <a:p>
            <a:pPr marL="342900" indent="-342900">
              <a:buFont typeface="+mj-lt"/>
              <a:buAutoNum type="arabicPeriod"/>
            </a:pPr>
            <a:r>
              <a:rPr lang="en-IN" sz="1400" b="1" dirty="0"/>
              <a:t>Splitting:</a:t>
            </a:r>
            <a:r>
              <a:rPr lang="en-IN" sz="1400" dirty="0"/>
              <a:t> The splitting parameter can be any character which is specified</a:t>
            </a:r>
          </a:p>
          <a:p>
            <a:pPr marL="342900" indent="-342900">
              <a:buFont typeface="+mj-lt"/>
              <a:buAutoNum type="arabicPeriod"/>
            </a:pPr>
            <a:endParaRPr lang="en-IN" sz="1400" dirty="0"/>
          </a:p>
          <a:p>
            <a:pPr marL="342900" indent="-342900">
              <a:buFont typeface="+mj-lt"/>
              <a:buAutoNum type="arabicPeriod"/>
            </a:pPr>
            <a:r>
              <a:rPr lang="en-IN" sz="1400" b="1" dirty="0"/>
              <a:t>Mapping:</a:t>
            </a:r>
            <a:r>
              <a:rPr lang="en-IN" sz="1400" dirty="0"/>
              <a:t> The mapping takes a set of data and converts it into tuples (Key-Value pair)</a:t>
            </a:r>
          </a:p>
          <a:p>
            <a:pPr marL="342900" indent="-342900">
              <a:buFont typeface="+mj-lt"/>
              <a:buAutoNum type="arabicPeriod"/>
            </a:pPr>
            <a:endParaRPr lang="en-IN" sz="1400" dirty="0"/>
          </a:p>
          <a:p>
            <a:pPr marL="342900" indent="-342900">
              <a:buFont typeface="+mj-lt"/>
              <a:buAutoNum type="arabicPeriod"/>
            </a:pPr>
            <a:r>
              <a:rPr lang="en-IN" sz="1400" b="1" dirty="0"/>
              <a:t>Shuffle/Sort:</a:t>
            </a:r>
            <a:r>
              <a:rPr lang="en-IN" sz="1400" dirty="0"/>
              <a:t> The process is to combine the same tuples from different clusters to provide an input to Reduce</a:t>
            </a:r>
          </a:p>
          <a:p>
            <a:pPr marL="342900" indent="-342900">
              <a:buFont typeface="+mj-lt"/>
              <a:buAutoNum type="arabicPeriod"/>
            </a:pPr>
            <a:endParaRPr lang="en-IN" sz="1400" dirty="0"/>
          </a:p>
          <a:p>
            <a:pPr marL="342900" indent="-342900">
              <a:buFont typeface="+mj-lt"/>
              <a:buAutoNum type="arabicPeriod"/>
            </a:pPr>
            <a:r>
              <a:rPr lang="en-IN" sz="1400" b="1" dirty="0"/>
              <a:t>Reduce:</a:t>
            </a:r>
            <a:r>
              <a:rPr lang="en-IN" sz="1400" dirty="0"/>
              <a:t> The reduce will group by phase.</a:t>
            </a:r>
          </a:p>
          <a:p>
            <a:pPr marL="342900" indent="-342900">
              <a:buFont typeface="+mj-lt"/>
              <a:buAutoNum type="arabicPeriod"/>
            </a:pPr>
            <a:endParaRPr lang="en-IN" sz="1400" dirty="0"/>
          </a:p>
          <a:p>
            <a:pPr marL="342900" indent="-342900">
              <a:buFont typeface="+mj-lt"/>
              <a:buAutoNum type="arabicPeriod"/>
            </a:pPr>
            <a:r>
              <a:rPr lang="en-IN" sz="1400" b="1" dirty="0"/>
              <a:t>Combining:</a:t>
            </a:r>
            <a:r>
              <a:rPr lang="en-IN" sz="1400" dirty="0"/>
              <a:t> The last phase where the phases will be combined to provide the output</a:t>
            </a:r>
          </a:p>
          <a:p>
            <a:pPr>
              <a:buFont typeface="Wingdings" pitchFamily="2" charset="2"/>
              <a:buChar char="v"/>
            </a:pPr>
            <a:endParaRPr lang="en-US" sz="1400" dirty="0"/>
          </a:p>
          <a:p>
            <a:endParaRPr lang="en-US" sz="1400" dirty="0"/>
          </a:p>
        </p:txBody>
      </p:sp>
    </p:spTree>
    <p:extLst>
      <p:ext uri="{BB962C8B-B14F-4D97-AF65-F5344CB8AC3E}">
        <p14:creationId xmlns:p14="http://schemas.microsoft.com/office/powerpoint/2010/main" val="3417481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A71774-8803-0141-821E-983D685B9491}"/>
              </a:ext>
            </a:extLst>
          </p:cNvPr>
          <p:cNvSpPr>
            <a:spLocks noGrp="1"/>
          </p:cNvSpPr>
          <p:nvPr>
            <p:ph type="dt" sz="half" idx="10"/>
          </p:nvPr>
        </p:nvSpPr>
        <p:spPr/>
        <p:txBody>
          <a:bodyPr/>
          <a:lstStyle/>
          <a:p>
            <a:fld id="{9E6D2E29-3933-614D-82C7-D215195ADAE0}" type="datetime1">
              <a:rPr lang="en-IN" smtClean="0"/>
              <a:t>25/06/20</a:t>
            </a:fld>
            <a:endParaRPr lang="en-IN"/>
          </a:p>
        </p:txBody>
      </p:sp>
      <p:sp>
        <p:nvSpPr>
          <p:cNvPr id="3" name="Slide Number Placeholder 2">
            <a:extLst>
              <a:ext uri="{FF2B5EF4-FFF2-40B4-BE49-F238E27FC236}">
                <a16:creationId xmlns:a16="http://schemas.microsoft.com/office/drawing/2014/main" id="{C4C281DD-578A-A641-8837-A772751C1BD7}"/>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4" name="Content Placeholder 3">
            <a:extLst>
              <a:ext uri="{FF2B5EF4-FFF2-40B4-BE49-F238E27FC236}">
                <a16:creationId xmlns:a16="http://schemas.microsoft.com/office/drawing/2014/main" id="{88114005-90FC-3845-8CF1-6F8C5B8D3FC6}"/>
              </a:ext>
            </a:extLst>
          </p:cNvPr>
          <p:cNvSpPr>
            <a:spLocks noGrp="1"/>
          </p:cNvSpPr>
          <p:nvPr>
            <p:ph idx="15"/>
          </p:nvPr>
        </p:nvSpPr>
        <p:spPr>
          <a:xfrm>
            <a:off x="170482" y="1010188"/>
            <a:ext cx="8810786" cy="3313839"/>
          </a:xfrm>
        </p:spPr>
        <p:txBody>
          <a:bodyPr/>
          <a:lstStyle/>
          <a:p>
            <a:pPr algn="l"/>
            <a:r>
              <a:rPr lang="en-US" sz="1000" dirty="0">
                <a:solidFill>
                  <a:srgbClr val="222222"/>
                </a:solidFill>
                <a:latin typeface="PT Sans" panose="020B0503020203020204" pitchFamily="34" charset="77"/>
              </a:rPr>
              <a:t>At the crux of MapReduce are two functions: Map and Reduce. They are sequenced one after the other.</a:t>
            </a:r>
          </a:p>
          <a:p>
            <a:pPr algn="l">
              <a:buFont typeface="Arial" panose="020B0604020202020204" pitchFamily="34" charset="0"/>
              <a:buChar char="•"/>
            </a:pPr>
            <a:r>
              <a:rPr lang="en-US" sz="1000" dirty="0">
                <a:solidFill>
                  <a:srgbClr val="222222"/>
                </a:solidFill>
                <a:latin typeface="PT Sans" panose="020B0503020203020204" pitchFamily="34" charset="77"/>
              </a:rPr>
              <a:t>The </a:t>
            </a:r>
            <a:r>
              <a:rPr lang="en-US" sz="1000" b="1" dirty="0">
                <a:solidFill>
                  <a:srgbClr val="222222"/>
                </a:solidFill>
                <a:latin typeface="PT Sans" panose="020B0503020203020204" pitchFamily="34" charset="77"/>
              </a:rPr>
              <a:t>Map</a:t>
            </a:r>
            <a:r>
              <a:rPr lang="en-US" sz="1000" dirty="0">
                <a:solidFill>
                  <a:srgbClr val="222222"/>
                </a:solidFill>
                <a:latin typeface="PT Sans" panose="020B0503020203020204" pitchFamily="34" charset="77"/>
              </a:rPr>
              <a:t> function takes input from the disk as &lt;</a:t>
            </a:r>
            <a:r>
              <a:rPr lang="en-US" sz="1000" dirty="0" err="1">
                <a:solidFill>
                  <a:srgbClr val="222222"/>
                </a:solidFill>
                <a:latin typeface="PT Sans" panose="020B0503020203020204" pitchFamily="34" charset="77"/>
              </a:rPr>
              <a:t>key,value</a:t>
            </a:r>
            <a:r>
              <a:rPr lang="en-US" sz="1000" dirty="0">
                <a:solidFill>
                  <a:srgbClr val="222222"/>
                </a:solidFill>
                <a:latin typeface="PT Sans" panose="020B0503020203020204" pitchFamily="34" charset="77"/>
              </a:rPr>
              <a:t>&gt; pairs, processes them, and produces another set of intermediate &lt;</a:t>
            </a:r>
            <a:r>
              <a:rPr lang="en-US" sz="1000" dirty="0" err="1">
                <a:solidFill>
                  <a:srgbClr val="222222"/>
                </a:solidFill>
                <a:latin typeface="PT Sans" panose="020B0503020203020204" pitchFamily="34" charset="77"/>
              </a:rPr>
              <a:t>key,value</a:t>
            </a:r>
            <a:r>
              <a:rPr lang="en-US" sz="1000" dirty="0">
                <a:solidFill>
                  <a:srgbClr val="222222"/>
                </a:solidFill>
                <a:latin typeface="PT Sans" panose="020B0503020203020204" pitchFamily="34" charset="77"/>
              </a:rPr>
              <a:t>&gt; pairs as output.</a:t>
            </a:r>
          </a:p>
          <a:p>
            <a:pPr algn="l">
              <a:buFont typeface="Arial" panose="020B0604020202020204" pitchFamily="34" charset="0"/>
              <a:buChar char="•"/>
            </a:pPr>
            <a:r>
              <a:rPr lang="en-US" sz="1000" dirty="0">
                <a:solidFill>
                  <a:srgbClr val="222222"/>
                </a:solidFill>
                <a:latin typeface="PT Sans" panose="020B0503020203020204" pitchFamily="34" charset="77"/>
              </a:rPr>
              <a:t>The </a:t>
            </a:r>
            <a:r>
              <a:rPr lang="en-US" sz="1000" b="1" dirty="0">
                <a:solidFill>
                  <a:srgbClr val="222222"/>
                </a:solidFill>
                <a:latin typeface="PT Sans" panose="020B0503020203020204" pitchFamily="34" charset="77"/>
              </a:rPr>
              <a:t>Reduce</a:t>
            </a:r>
            <a:r>
              <a:rPr lang="en-US" sz="1000" dirty="0">
                <a:solidFill>
                  <a:srgbClr val="222222"/>
                </a:solidFill>
                <a:latin typeface="PT Sans" panose="020B0503020203020204" pitchFamily="34" charset="77"/>
              </a:rPr>
              <a:t> function also takes inputs as &lt;</a:t>
            </a:r>
            <a:r>
              <a:rPr lang="en-US" sz="1000" dirty="0" err="1">
                <a:solidFill>
                  <a:srgbClr val="222222"/>
                </a:solidFill>
                <a:latin typeface="PT Sans" panose="020B0503020203020204" pitchFamily="34" charset="77"/>
              </a:rPr>
              <a:t>key,value</a:t>
            </a:r>
            <a:r>
              <a:rPr lang="en-US" sz="1000" dirty="0">
                <a:solidFill>
                  <a:srgbClr val="222222"/>
                </a:solidFill>
                <a:latin typeface="PT Sans" panose="020B0503020203020204" pitchFamily="34" charset="77"/>
              </a:rPr>
              <a:t>&gt; pairs, and produces &lt;</a:t>
            </a:r>
            <a:r>
              <a:rPr lang="en-US" sz="1000" dirty="0" err="1">
                <a:solidFill>
                  <a:srgbClr val="222222"/>
                </a:solidFill>
                <a:latin typeface="PT Sans" panose="020B0503020203020204" pitchFamily="34" charset="77"/>
              </a:rPr>
              <a:t>key,value</a:t>
            </a:r>
            <a:r>
              <a:rPr lang="en-US" sz="1000" dirty="0">
                <a:solidFill>
                  <a:srgbClr val="222222"/>
                </a:solidFill>
                <a:latin typeface="PT Sans" panose="020B0503020203020204" pitchFamily="34" charset="77"/>
              </a:rPr>
              <a:t>&gt; pairs as output</a:t>
            </a:r>
            <a:endParaRPr lang="en-US" sz="1000" dirty="0"/>
          </a:p>
        </p:txBody>
      </p:sp>
      <p:sp>
        <p:nvSpPr>
          <p:cNvPr id="5" name="Title 4">
            <a:extLst>
              <a:ext uri="{FF2B5EF4-FFF2-40B4-BE49-F238E27FC236}">
                <a16:creationId xmlns:a16="http://schemas.microsoft.com/office/drawing/2014/main" id="{BE005040-EE25-8E45-BEC6-E5C60F233C68}"/>
              </a:ext>
            </a:extLst>
          </p:cNvPr>
          <p:cNvSpPr>
            <a:spLocks noGrp="1"/>
          </p:cNvSpPr>
          <p:nvPr>
            <p:ph type="title"/>
          </p:nvPr>
        </p:nvSpPr>
        <p:spPr>
          <a:xfrm>
            <a:off x="316679" y="121966"/>
            <a:ext cx="5634670" cy="382564"/>
          </a:xfrm>
        </p:spPr>
        <p:txBody>
          <a:bodyPr/>
          <a:lstStyle/>
          <a:p>
            <a:r>
              <a:rPr lang="en-US" b="1" dirty="0"/>
              <a:t>MapReduce</a:t>
            </a:r>
            <a:r>
              <a:rPr lang="en-US" sz="1400" b="1" dirty="0"/>
              <a:t> </a:t>
            </a:r>
            <a:r>
              <a:rPr lang="en-US" b="1" dirty="0"/>
              <a:t>Framework</a:t>
            </a:r>
          </a:p>
        </p:txBody>
      </p:sp>
      <p:pic>
        <p:nvPicPr>
          <p:cNvPr id="6" name="Content Placeholder 4">
            <a:extLst>
              <a:ext uri="{FF2B5EF4-FFF2-40B4-BE49-F238E27FC236}">
                <a16:creationId xmlns:a16="http://schemas.microsoft.com/office/drawing/2014/main" id="{8CBDAFAB-0E11-9947-B9D0-67FAB10A93C0}"/>
              </a:ext>
            </a:extLst>
          </p:cNvPr>
          <p:cNvPicPr>
            <a:picLocks noChangeAspect="1"/>
          </p:cNvPicPr>
          <p:nvPr/>
        </p:nvPicPr>
        <p:blipFill>
          <a:blip r:embed="rId2"/>
          <a:stretch>
            <a:fillRect/>
          </a:stretch>
        </p:blipFill>
        <p:spPr>
          <a:xfrm>
            <a:off x="316679" y="1782305"/>
            <a:ext cx="8432113" cy="3047381"/>
          </a:xfrm>
          <a:prstGeom prst="rect">
            <a:avLst/>
          </a:prstGeom>
        </p:spPr>
      </p:pic>
    </p:spTree>
    <p:extLst>
      <p:ext uri="{BB962C8B-B14F-4D97-AF65-F5344CB8AC3E}">
        <p14:creationId xmlns:p14="http://schemas.microsoft.com/office/powerpoint/2010/main" val="1247740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AFAC20-2649-5046-9135-30DB3985BB18}"/>
              </a:ext>
            </a:extLst>
          </p:cNvPr>
          <p:cNvSpPr>
            <a:spLocks noGrp="1"/>
          </p:cNvSpPr>
          <p:nvPr>
            <p:ph type="dt" sz="half" idx="10"/>
          </p:nvPr>
        </p:nvSpPr>
        <p:spPr/>
        <p:txBody>
          <a:bodyPr/>
          <a:lstStyle/>
          <a:p>
            <a:fld id="{9E6D2E29-3933-614D-82C7-D215195ADAE0}" type="datetime1">
              <a:rPr lang="en-IN" smtClean="0"/>
              <a:t>22/06/20</a:t>
            </a:fld>
            <a:endParaRPr lang="en-IN"/>
          </a:p>
        </p:txBody>
      </p:sp>
      <p:sp>
        <p:nvSpPr>
          <p:cNvPr id="3" name="Slide Number Placeholder 2">
            <a:extLst>
              <a:ext uri="{FF2B5EF4-FFF2-40B4-BE49-F238E27FC236}">
                <a16:creationId xmlns:a16="http://schemas.microsoft.com/office/drawing/2014/main" id="{5EF952D5-13A5-6240-AC8E-DB98F0EF264E}"/>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EB1F1D54-0420-0247-99AA-EA1B329E51E0}"/>
              </a:ext>
            </a:extLst>
          </p:cNvPr>
          <p:cNvSpPr>
            <a:spLocks noGrp="1"/>
          </p:cNvSpPr>
          <p:nvPr>
            <p:ph type="title"/>
          </p:nvPr>
        </p:nvSpPr>
        <p:spPr/>
        <p:txBody>
          <a:bodyPr/>
          <a:lstStyle/>
          <a:p>
            <a:r>
              <a:rPr lang="en-US" dirty="0"/>
              <a:t>EXAMPLE</a:t>
            </a:r>
          </a:p>
        </p:txBody>
      </p:sp>
      <p:pic>
        <p:nvPicPr>
          <p:cNvPr id="7" name="Picture 6">
            <a:extLst>
              <a:ext uri="{FF2B5EF4-FFF2-40B4-BE49-F238E27FC236}">
                <a16:creationId xmlns:a16="http://schemas.microsoft.com/office/drawing/2014/main" id="{DA7E289A-B944-384D-8A59-B8992FF402BA}"/>
              </a:ext>
            </a:extLst>
          </p:cNvPr>
          <p:cNvPicPr>
            <a:picLocks noChangeAspect="1"/>
          </p:cNvPicPr>
          <p:nvPr/>
        </p:nvPicPr>
        <p:blipFill>
          <a:blip r:embed="rId2"/>
          <a:stretch>
            <a:fillRect/>
          </a:stretch>
        </p:blipFill>
        <p:spPr>
          <a:xfrm>
            <a:off x="3619462" y="817332"/>
            <a:ext cx="8102638" cy="335936"/>
          </a:xfrm>
          <a:prstGeom prst="rect">
            <a:avLst/>
          </a:prstGeom>
        </p:spPr>
      </p:pic>
      <p:pic>
        <p:nvPicPr>
          <p:cNvPr id="8" name="Picture 7">
            <a:extLst>
              <a:ext uri="{FF2B5EF4-FFF2-40B4-BE49-F238E27FC236}">
                <a16:creationId xmlns:a16="http://schemas.microsoft.com/office/drawing/2014/main" id="{C51B6A15-D666-B54C-9CF0-76382C25C5C8}"/>
              </a:ext>
            </a:extLst>
          </p:cNvPr>
          <p:cNvPicPr>
            <a:picLocks noChangeAspect="1"/>
          </p:cNvPicPr>
          <p:nvPr/>
        </p:nvPicPr>
        <p:blipFill>
          <a:blip r:embed="rId3"/>
          <a:stretch>
            <a:fillRect/>
          </a:stretch>
        </p:blipFill>
        <p:spPr>
          <a:xfrm>
            <a:off x="257874" y="1153268"/>
            <a:ext cx="8684648" cy="3868266"/>
          </a:xfrm>
          <a:prstGeom prst="rect">
            <a:avLst/>
          </a:prstGeom>
        </p:spPr>
      </p:pic>
      <p:sp>
        <p:nvSpPr>
          <p:cNvPr id="10" name="Rectangle 9">
            <a:extLst>
              <a:ext uri="{FF2B5EF4-FFF2-40B4-BE49-F238E27FC236}">
                <a16:creationId xmlns:a16="http://schemas.microsoft.com/office/drawing/2014/main" id="{0744CD0B-5E37-7C4D-8E41-68FA74FD8CA4}"/>
              </a:ext>
            </a:extLst>
          </p:cNvPr>
          <p:cNvSpPr/>
          <p:nvPr/>
        </p:nvSpPr>
        <p:spPr>
          <a:xfrm>
            <a:off x="2421822" y="783936"/>
            <a:ext cx="2395279" cy="276999"/>
          </a:xfrm>
          <a:prstGeom prst="rect">
            <a:avLst/>
          </a:prstGeom>
        </p:spPr>
        <p:txBody>
          <a:bodyPr wrap="square">
            <a:spAutoFit/>
          </a:bodyPr>
          <a:lstStyle/>
          <a:p>
            <a:r>
              <a:rPr lang="en-US" sz="1200" b="1" dirty="0"/>
              <a:t>Input Data</a:t>
            </a:r>
            <a:endParaRPr lang="en-US" sz="1200" dirty="0"/>
          </a:p>
        </p:txBody>
      </p:sp>
    </p:spTree>
    <p:extLst>
      <p:ext uri="{BB962C8B-B14F-4D97-AF65-F5344CB8AC3E}">
        <p14:creationId xmlns:p14="http://schemas.microsoft.com/office/powerpoint/2010/main" val="332104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26/06/20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18</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Map Reduce (Q&amp;A)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F6DF4370-F1C0-564F-B19E-172B526DD18A}"/>
              </a:ext>
            </a:extLst>
          </p:cNvPr>
          <p:cNvSpPr txBox="1">
            <a:spLocks/>
          </p:cNvSpPr>
          <p:nvPr/>
        </p:nvSpPr>
        <p:spPr>
          <a:xfrm>
            <a:off x="462367" y="1190136"/>
            <a:ext cx="4262034" cy="347106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b="0" kern="1200">
                <a:solidFill>
                  <a:schemeClr val="tx1"/>
                </a:solidFill>
                <a:latin typeface="Proxima Nova Rg" panose="02000506030000020004"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668105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8" y="121966"/>
            <a:ext cx="4545253" cy="382564"/>
          </a:xfrm>
        </p:spPr>
        <p:txBody>
          <a:bodyPr/>
          <a:lstStyle/>
          <a:p>
            <a:r>
              <a:rPr lang="en-US" b="1" dirty="0"/>
              <a:t>Map Reduce Limitations</a:t>
            </a:r>
            <a:endParaRPr lang="en-US" sz="1400" dirty="0"/>
          </a:p>
        </p:txBody>
      </p:sp>
      <p:sp>
        <p:nvSpPr>
          <p:cNvPr id="4" name="Rectangle 3">
            <a:extLst>
              <a:ext uri="{FF2B5EF4-FFF2-40B4-BE49-F238E27FC236}">
                <a16:creationId xmlns:a16="http://schemas.microsoft.com/office/drawing/2014/main" id="{72D1F73F-9BF7-3F42-85BE-E4E516C782B5}"/>
              </a:ext>
            </a:extLst>
          </p:cNvPr>
          <p:cNvSpPr/>
          <p:nvPr/>
        </p:nvSpPr>
        <p:spPr>
          <a:xfrm>
            <a:off x="182105" y="663257"/>
            <a:ext cx="8961895" cy="4524315"/>
          </a:xfrm>
          <a:prstGeom prst="rect">
            <a:avLst/>
          </a:prstGeom>
        </p:spPr>
        <p:txBody>
          <a:bodyPr wrap="square">
            <a:spAutoFit/>
          </a:bodyPr>
          <a:lstStyle/>
          <a:p>
            <a:endParaRPr lang="en-IN" b="1" dirty="0"/>
          </a:p>
          <a:p>
            <a:pPr marL="342900" indent="-342900">
              <a:buFont typeface="+mj-lt"/>
              <a:buAutoNum type="arabicPeriod"/>
            </a:pPr>
            <a:r>
              <a:rPr lang="en-IN" dirty="0"/>
              <a:t>Suitable only for batch processing (interactive jobs are impossible)</a:t>
            </a:r>
          </a:p>
          <a:p>
            <a:pPr marL="342900" indent="-342900">
              <a:buFont typeface="+mj-lt"/>
              <a:buAutoNum type="arabicPeriod"/>
            </a:pPr>
            <a:r>
              <a:rPr lang="en-IN" dirty="0"/>
              <a:t>Applications that involve pre-processing on the dataset brings down the advantages of MapReduce</a:t>
            </a:r>
          </a:p>
          <a:p>
            <a:pPr marL="342900" indent="-342900">
              <a:buFont typeface="+mj-lt"/>
              <a:buAutoNum type="arabicPeriod"/>
            </a:pPr>
            <a:r>
              <a:rPr lang="en-IN" dirty="0"/>
              <a:t>Implementing iterative map reduce jobs is expensive due to the huge space consumption by each job</a:t>
            </a:r>
          </a:p>
          <a:p>
            <a:pPr marL="342900" indent="-342900">
              <a:buFont typeface="+mj-lt"/>
              <a:buAutoNum type="arabicPeriod"/>
            </a:pPr>
            <a:r>
              <a:rPr lang="en-IN" dirty="0"/>
              <a:t>Due to the fixed cost incurred by each MapReduce job submitted, application that requires low latency time or random access to a large set of data is infeasible</a:t>
            </a:r>
          </a:p>
          <a:p>
            <a:pPr marL="342900" indent="-342900">
              <a:buFont typeface="+mj-lt"/>
              <a:buAutoNum type="arabicPeriod"/>
            </a:pPr>
            <a:r>
              <a:rPr lang="en-IN" dirty="0"/>
              <a:t>Tasks that have a dependency on each other cannot be parallelized, which is not possible through MapReduce</a:t>
            </a:r>
          </a:p>
          <a:p>
            <a:pPr marL="342900" indent="-342900">
              <a:buFont typeface="+mj-lt"/>
              <a:buAutoNum type="arabicPeriod"/>
            </a:pPr>
            <a:r>
              <a:rPr lang="en-IN" dirty="0"/>
              <a:t>Alternatives: </a:t>
            </a:r>
          </a:p>
          <a:p>
            <a:pPr marL="800100" lvl="1" indent="-342900">
              <a:buFont typeface="Arial" panose="020B0604020202020204" pitchFamily="34" charset="0"/>
              <a:buChar char="•"/>
            </a:pPr>
            <a:r>
              <a:rPr lang="en-IN" dirty="0"/>
              <a:t>Pig</a:t>
            </a:r>
          </a:p>
          <a:p>
            <a:pPr marL="800100" lvl="1" indent="-342900">
              <a:buFont typeface="Arial" panose="020B0604020202020204" pitchFamily="34" charset="0"/>
              <a:buChar char="•"/>
            </a:pPr>
            <a:r>
              <a:rPr lang="en-IN" dirty="0"/>
              <a:t>Hive</a:t>
            </a:r>
          </a:p>
          <a:p>
            <a:pPr marL="800100" lvl="1" indent="-342900">
              <a:buFont typeface="Arial" panose="020B0604020202020204" pitchFamily="34" charset="0"/>
              <a:buChar char="•"/>
            </a:pPr>
            <a:r>
              <a:rPr lang="en-IN" dirty="0"/>
              <a:t>Spark</a:t>
            </a:r>
          </a:p>
          <a:p>
            <a:endParaRPr lang="en-US" dirty="0"/>
          </a:p>
          <a:p>
            <a:pPr marL="285750" indent="-285750">
              <a:buFont typeface="Wingdings" pitchFamily="2" charset="2"/>
              <a:buChar char="v"/>
            </a:pPr>
            <a:endParaRPr lang="en-US" dirty="0"/>
          </a:p>
        </p:txBody>
      </p:sp>
    </p:spTree>
    <p:extLst>
      <p:ext uri="{BB962C8B-B14F-4D97-AF65-F5344CB8AC3E}">
        <p14:creationId xmlns:p14="http://schemas.microsoft.com/office/powerpoint/2010/main" val="3655030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23/06/20</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89675" y="1063036"/>
            <a:ext cx="3372774" cy="150871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Course :</a:t>
            </a:r>
            <a:r>
              <a:rPr lang="en-IN" sz="1800" b="0" i="0" u="none" strike="noStrike" cap="none" dirty="0">
                <a:solidFill>
                  <a:schemeClr val="lt1"/>
                </a:solidFill>
                <a:latin typeface="Proxima Nova"/>
                <a:ea typeface="Proxima Nova"/>
                <a:cs typeface="Proxima Nova"/>
                <a:sym typeface="Proxima Nova"/>
              </a:rPr>
              <a:t>  </a:t>
            </a:r>
            <a:r>
              <a:rPr lang="en-IN" sz="1400" dirty="0">
                <a:solidFill>
                  <a:schemeClr val="lt1"/>
                </a:solidFill>
                <a:latin typeface="Proxima Nova"/>
                <a:ea typeface="Proxima Nova"/>
                <a:cs typeface="Proxima Nova"/>
                <a:sym typeface="Proxima Nova"/>
              </a:rPr>
              <a:t>PG Diploma in Data Science-Data Engineering</a:t>
            </a:r>
            <a:endParaRPr lang="en-US" sz="1400" dirty="0"/>
          </a:p>
          <a:p>
            <a:pPr lvl="0" algn="ctr">
              <a:lnSpc>
                <a:spcPct val="90000"/>
              </a:lnSpc>
              <a:spcBef>
                <a:spcPts val="1000"/>
              </a:spcBef>
              <a:buClr>
                <a:srgbClr val="000000"/>
              </a:buClr>
              <a:buSzPts val="1800"/>
            </a:pPr>
            <a:r>
              <a:rPr lang="en-IN" b="1" dirty="0">
                <a:solidFill>
                  <a:srgbClr val="FFFFFF"/>
                </a:solidFill>
                <a:latin typeface="Proxima Nova"/>
                <a:ea typeface="Proxima Nova"/>
                <a:cs typeface="Proxima Nova"/>
                <a:sym typeface="Proxima Nova"/>
              </a:rPr>
              <a:t> Session</a:t>
            </a:r>
            <a:r>
              <a:rPr lang="en-US" sz="1800" b="1" i="0" u="none" strike="noStrike" cap="none" dirty="0">
                <a:solidFill>
                  <a:srgbClr val="FFFFFF"/>
                </a:solidFill>
                <a:latin typeface="Proxima Nova"/>
                <a:ea typeface="Proxima Nova"/>
                <a:cs typeface="Proxima Nova"/>
                <a:sym typeface="Proxima Nova"/>
              </a:rPr>
              <a:t> </a:t>
            </a:r>
            <a:r>
              <a:rPr lang="en-US" sz="1800" b="1" dirty="0">
                <a:solidFill>
                  <a:srgbClr val="FFFFFF"/>
                </a:solidFill>
                <a:latin typeface="Proxima Nova"/>
                <a:ea typeface="Proxima Nova"/>
                <a:cs typeface="Proxima Nova"/>
                <a:sym typeface="Proxima Nova"/>
              </a:rPr>
              <a:t>On</a:t>
            </a:r>
            <a:r>
              <a:rPr lang="en-US" sz="1800" b="1" i="0" u="none" strike="noStrike" cap="none" dirty="0">
                <a:solidFill>
                  <a:srgbClr val="FFFFFF"/>
                </a:solidFill>
                <a:latin typeface="Proxima Nova"/>
                <a:ea typeface="Proxima Nova"/>
                <a:cs typeface="Proxima Nova"/>
                <a:sym typeface="Proxima Nova"/>
              </a:rPr>
              <a:t> :</a:t>
            </a:r>
            <a:r>
              <a:rPr lang="en-US" sz="1800" b="0" i="0" u="none" strike="noStrike" cap="none" dirty="0">
                <a:solidFill>
                  <a:srgbClr val="FFFFFF"/>
                </a:solidFill>
                <a:latin typeface="Proxima Nova"/>
                <a:ea typeface="Proxima Nova"/>
                <a:cs typeface="Proxima Nova"/>
                <a:sym typeface="Proxima Nova"/>
              </a:rPr>
              <a:t> </a:t>
            </a:r>
            <a:r>
              <a:rPr lang="en-US" sz="1400" dirty="0">
                <a:solidFill>
                  <a:schemeClr val="lt1"/>
                </a:solidFill>
                <a:latin typeface="Proxima Nova"/>
                <a:ea typeface="Proxima Nova"/>
                <a:cs typeface="Proxima Nova"/>
                <a:sym typeface="Proxima Nova"/>
              </a:rPr>
              <a:t>Hadoop and MapReduce Programming</a:t>
            </a:r>
            <a:endParaRPr lang="en-US" sz="1400" dirty="0"/>
          </a:p>
          <a:p>
            <a:pPr marL="0" marR="0" lvl="0" indent="0" algn="ctr"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Proxima Nova"/>
                <a:ea typeface="Proxima Nova"/>
                <a:cs typeface="Proxima Nova"/>
                <a:sym typeface="Proxima Nova"/>
              </a:rPr>
              <a:t>Instructor: </a:t>
            </a:r>
            <a:r>
              <a:rPr lang="en-IN" sz="1400" i="0" u="none" strike="noStrike" cap="none" dirty="0" err="1">
                <a:solidFill>
                  <a:srgbClr val="FFFFFF"/>
                </a:solidFill>
                <a:latin typeface="Proxima Nova"/>
                <a:ea typeface="Proxima Nova"/>
                <a:cs typeface="Proxima Nova"/>
                <a:sym typeface="Proxima Nova"/>
              </a:rPr>
              <a:t>Siddhesh</a:t>
            </a:r>
            <a:r>
              <a:rPr lang="en-IN" sz="1400" i="0" u="none" strike="noStrike" cap="none" dirty="0">
                <a:solidFill>
                  <a:srgbClr val="FFFFFF"/>
                </a:solidFill>
                <a:latin typeface="Proxima Nova"/>
                <a:ea typeface="Proxima Nova"/>
                <a:cs typeface="Proxima Nova"/>
                <a:sym typeface="Proxima Nova"/>
              </a:rPr>
              <a:t> </a:t>
            </a:r>
            <a:r>
              <a:rPr lang="en-IN" sz="1400" i="0" u="none" strike="noStrike" cap="none" dirty="0" err="1">
                <a:solidFill>
                  <a:srgbClr val="FFFFFF"/>
                </a:solidFill>
                <a:latin typeface="Proxima Nova"/>
                <a:ea typeface="Proxima Nova"/>
                <a:cs typeface="Proxima Nova"/>
                <a:sym typeface="Proxima Nova"/>
              </a:rPr>
              <a:t>Pisal</a:t>
            </a:r>
            <a:endParaRPr sz="140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2585323"/>
          </a:xfrm>
          <a:prstGeom prst="rect">
            <a:avLst/>
          </a:prstGeom>
          <a:noFill/>
        </p:spPr>
        <p:txBody>
          <a:bodyPr wrap="square" rtlCol="0">
            <a:spAutoFit/>
          </a:bodyPr>
          <a:lstStyle/>
          <a:p>
            <a:r>
              <a:rPr lang="en-US" dirty="0"/>
              <a:t>Sequence of phases </a:t>
            </a:r>
          </a:p>
          <a:p>
            <a:endParaRPr lang="en-US" dirty="0"/>
          </a:p>
          <a:p>
            <a:pPr marL="342900" indent="-342900">
              <a:buFont typeface="+mj-lt"/>
              <a:buAutoNum type="arabicPeriod"/>
            </a:pPr>
            <a:r>
              <a:rPr lang="en-US" dirty="0"/>
              <a:t>Input Split -&gt;Map-&gt;Combiner-&gt;</a:t>
            </a:r>
            <a:r>
              <a:rPr lang="en-US" dirty="0" err="1"/>
              <a:t>Partitioner</a:t>
            </a:r>
            <a:r>
              <a:rPr lang="en-US" dirty="0"/>
              <a:t>-&gt;Reducer</a:t>
            </a:r>
          </a:p>
          <a:p>
            <a:pPr marL="342900" indent="-342900">
              <a:buFont typeface="+mj-lt"/>
              <a:buAutoNum type="arabicPeriod"/>
            </a:pPr>
            <a:endParaRPr lang="en-US" dirty="0"/>
          </a:p>
          <a:p>
            <a:pPr marL="342900" indent="-342900">
              <a:buFontTx/>
              <a:buAutoNum type="arabicPeriod" startAt="2"/>
            </a:pPr>
            <a:r>
              <a:rPr lang="en-US" dirty="0"/>
              <a:t>Input Split -&gt;Map</a:t>
            </a:r>
          </a:p>
          <a:p>
            <a:endParaRPr lang="en-US" dirty="0"/>
          </a:p>
          <a:p>
            <a:r>
              <a:rPr lang="en-US" dirty="0"/>
              <a:t>3.  Input Split -&gt;Map-&gt; </a:t>
            </a:r>
            <a:r>
              <a:rPr lang="en-US" dirty="0" err="1"/>
              <a:t>Partitioner</a:t>
            </a:r>
            <a:r>
              <a:rPr lang="en-US" dirty="0"/>
              <a:t> -&gt;Combiner&gt;Reducer</a:t>
            </a:r>
          </a:p>
          <a:p>
            <a:endParaRPr lang="en-US" dirty="0"/>
          </a:p>
          <a:p>
            <a:r>
              <a:rPr lang="en-US" dirty="0"/>
              <a:t>4. Input Split -&gt;Reducer -&gt; Combiner -&gt;Reducer -&gt;Map</a:t>
            </a:r>
          </a:p>
        </p:txBody>
      </p:sp>
    </p:spTree>
    <p:extLst>
      <p:ext uri="{BB962C8B-B14F-4D97-AF65-F5344CB8AC3E}">
        <p14:creationId xmlns:p14="http://schemas.microsoft.com/office/powerpoint/2010/main" val="2307824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2585323"/>
          </a:xfrm>
          <a:prstGeom prst="rect">
            <a:avLst/>
          </a:prstGeom>
          <a:noFill/>
        </p:spPr>
        <p:txBody>
          <a:bodyPr wrap="square" rtlCol="0">
            <a:spAutoFit/>
          </a:bodyPr>
          <a:lstStyle/>
          <a:p>
            <a:r>
              <a:rPr lang="en-US" dirty="0"/>
              <a:t>Sequence of phases </a:t>
            </a:r>
          </a:p>
          <a:p>
            <a:endParaRPr lang="en-US" dirty="0"/>
          </a:p>
          <a:p>
            <a:pPr marL="342900" indent="-342900">
              <a:buFont typeface="+mj-lt"/>
              <a:buAutoNum type="arabicPeriod"/>
            </a:pPr>
            <a:r>
              <a:rPr lang="en-US" dirty="0">
                <a:solidFill>
                  <a:srgbClr val="E72D40"/>
                </a:solidFill>
              </a:rPr>
              <a:t>Input Split -&gt;Map-&gt;Combiner-&gt;</a:t>
            </a:r>
            <a:r>
              <a:rPr lang="en-US" dirty="0" err="1">
                <a:solidFill>
                  <a:srgbClr val="E72D40"/>
                </a:solidFill>
              </a:rPr>
              <a:t>Partitioner</a:t>
            </a:r>
            <a:r>
              <a:rPr lang="en-US" dirty="0">
                <a:solidFill>
                  <a:srgbClr val="E72D40"/>
                </a:solidFill>
              </a:rPr>
              <a:t>-&gt;Reducer</a:t>
            </a:r>
          </a:p>
          <a:p>
            <a:pPr marL="342900" indent="-342900">
              <a:buFont typeface="+mj-lt"/>
              <a:buAutoNum type="arabicPeriod"/>
            </a:pPr>
            <a:endParaRPr lang="en-US" dirty="0"/>
          </a:p>
          <a:p>
            <a:pPr marL="342900" indent="-342900">
              <a:buFontTx/>
              <a:buAutoNum type="arabicPeriod" startAt="2"/>
            </a:pPr>
            <a:r>
              <a:rPr lang="en-US" dirty="0">
                <a:solidFill>
                  <a:srgbClr val="CE2D40"/>
                </a:solidFill>
              </a:rPr>
              <a:t>Input Split -&gt;Map</a:t>
            </a:r>
          </a:p>
          <a:p>
            <a:endParaRPr lang="en-US" dirty="0"/>
          </a:p>
          <a:p>
            <a:r>
              <a:rPr lang="en-US" dirty="0"/>
              <a:t>3.  Input Split -&gt;Map-&gt; </a:t>
            </a:r>
            <a:r>
              <a:rPr lang="en-US" dirty="0" err="1"/>
              <a:t>Partitioner</a:t>
            </a:r>
            <a:r>
              <a:rPr lang="en-US" dirty="0"/>
              <a:t> -&gt;Combiner&gt;Reducer</a:t>
            </a:r>
          </a:p>
          <a:p>
            <a:endParaRPr lang="en-US" dirty="0"/>
          </a:p>
          <a:p>
            <a:r>
              <a:rPr lang="en-US" dirty="0"/>
              <a:t>4. Input Split -&gt;Reducer -&gt; Combiner -&gt;Reducer -&gt;Map</a:t>
            </a:r>
          </a:p>
        </p:txBody>
      </p:sp>
    </p:spTree>
    <p:extLst>
      <p:ext uri="{BB962C8B-B14F-4D97-AF65-F5344CB8AC3E}">
        <p14:creationId xmlns:p14="http://schemas.microsoft.com/office/powerpoint/2010/main" val="971482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754326"/>
          </a:xfrm>
          <a:prstGeom prst="rect">
            <a:avLst/>
          </a:prstGeom>
          <a:noFill/>
        </p:spPr>
        <p:txBody>
          <a:bodyPr wrap="square" rtlCol="0">
            <a:spAutoFit/>
          </a:bodyPr>
          <a:lstStyle/>
          <a:p>
            <a:r>
              <a:rPr lang="en-US" dirty="0"/>
              <a:t>What are the advantages of 3x replication in Hadoop?</a:t>
            </a:r>
          </a:p>
          <a:p>
            <a:endParaRPr lang="en-US" dirty="0"/>
          </a:p>
          <a:p>
            <a:pPr marL="342900" indent="-342900">
              <a:buAutoNum type="arabicPeriod"/>
            </a:pPr>
            <a:r>
              <a:rPr lang="en-US" dirty="0"/>
              <a:t>High Availability</a:t>
            </a:r>
          </a:p>
          <a:p>
            <a:pPr marL="342900" indent="-342900">
              <a:buAutoNum type="arabicPeriod"/>
            </a:pPr>
            <a:r>
              <a:rPr lang="en-US" dirty="0"/>
              <a:t>Fault Tolerance</a:t>
            </a:r>
          </a:p>
          <a:p>
            <a:pPr marL="342900" indent="-342900">
              <a:buAutoNum type="arabicPeriod"/>
            </a:pPr>
            <a:r>
              <a:rPr lang="en-US" dirty="0"/>
              <a:t>Reliability</a:t>
            </a:r>
          </a:p>
          <a:p>
            <a:pPr marL="342900" indent="-342900">
              <a:buAutoNum type="arabicPeriod"/>
            </a:pPr>
            <a:r>
              <a:rPr lang="en-US" dirty="0"/>
              <a:t>All of the above</a:t>
            </a:r>
          </a:p>
        </p:txBody>
      </p:sp>
    </p:spTree>
    <p:extLst>
      <p:ext uri="{BB962C8B-B14F-4D97-AF65-F5344CB8AC3E}">
        <p14:creationId xmlns:p14="http://schemas.microsoft.com/office/powerpoint/2010/main" val="100662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25/06/20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25/06/20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754326"/>
          </a:xfrm>
          <a:prstGeom prst="rect">
            <a:avLst/>
          </a:prstGeom>
          <a:noFill/>
        </p:spPr>
        <p:txBody>
          <a:bodyPr wrap="square" rtlCol="0">
            <a:spAutoFit/>
          </a:bodyPr>
          <a:lstStyle/>
          <a:p>
            <a:r>
              <a:rPr lang="en-US" dirty="0"/>
              <a:t>What are the advantages of 3x replication in Hadoop?</a:t>
            </a:r>
          </a:p>
          <a:p>
            <a:endParaRPr lang="en-US" dirty="0"/>
          </a:p>
          <a:p>
            <a:pPr marL="342900" indent="-342900">
              <a:buAutoNum type="arabicPeriod"/>
            </a:pPr>
            <a:r>
              <a:rPr lang="en-US" dirty="0"/>
              <a:t>High Availability</a:t>
            </a:r>
          </a:p>
          <a:p>
            <a:pPr marL="342900" indent="-342900">
              <a:buAutoNum type="arabicPeriod"/>
            </a:pPr>
            <a:r>
              <a:rPr lang="en-US" dirty="0"/>
              <a:t>Fault Tolerance</a:t>
            </a:r>
          </a:p>
          <a:p>
            <a:pPr marL="342900" indent="-342900">
              <a:buAutoNum type="arabicPeriod"/>
            </a:pPr>
            <a:r>
              <a:rPr lang="en-US" dirty="0"/>
              <a:t>Reliability</a:t>
            </a:r>
          </a:p>
          <a:p>
            <a:pPr marL="342900" indent="-342900">
              <a:buAutoNum type="arabicPeriod"/>
            </a:pPr>
            <a:r>
              <a:rPr lang="en-US" dirty="0">
                <a:solidFill>
                  <a:srgbClr val="FF0000"/>
                </a:solidFill>
              </a:rPr>
              <a:t>All of the above </a:t>
            </a:r>
          </a:p>
        </p:txBody>
      </p:sp>
    </p:spTree>
    <p:extLst>
      <p:ext uri="{BB962C8B-B14F-4D97-AF65-F5344CB8AC3E}">
        <p14:creationId xmlns:p14="http://schemas.microsoft.com/office/powerpoint/2010/main" val="1384538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24</a:t>
            </a:fld>
            <a:endParaRPr lang="en-IN"/>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8" y="121966"/>
            <a:ext cx="4545253" cy="382564"/>
          </a:xfrm>
        </p:spPr>
        <p:txBody>
          <a:bodyPr/>
          <a:lstStyle/>
          <a:p>
            <a:r>
              <a:rPr lang="en-US" b="1" dirty="0"/>
              <a:t>YARN </a:t>
            </a:r>
            <a:r>
              <a:rPr lang="en-US" sz="1400" b="1" dirty="0"/>
              <a:t>(Yet another resource </a:t>
            </a:r>
            <a:r>
              <a:rPr lang="en-IN" sz="1400" b="1" dirty="0"/>
              <a:t>negotiator</a:t>
            </a:r>
            <a:r>
              <a:rPr lang="en-US" sz="1400" b="1" dirty="0"/>
              <a:t>)</a:t>
            </a:r>
            <a:endParaRPr lang="en-US" sz="1400" dirty="0"/>
          </a:p>
        </p:txBody>
      </p:sp>
      <p:sp>
        <p:nvSpPr>
          <p:cNvPr id="4" name="Rectangle 3">
            <a:extLst>
              <a:ext uri="{FF2B5EF4-FFF2-40B4-BE49-F238E27FC236}">
                <a16:creationId xmlns:a16="http://schemas.microsoft.com/office/drawing/2014/main" id="{72D1F73F-9BF7-3F42-85BE-E4E516C782B5}"/>
              </a:ext>
            </a:extLst>
          </p:cNvPr>
          <p:cNvSpPr/>
          <p:nvPr/>
        </p:nvSpPr>
        <p:spPr>
          <a:xfrm>
            <a:off x="182105" y="663257"/>
            <a:ext cx="8779789" cy="2893100"/>
          </a:xfrm>
          <a:prstGeom prst="rect">
            <a:avLst/>
          </a:prstGeom>
        </p:spPr>
        <p:txBody>
          <a:bodyPr wrap="square">
            <a:spAutoFit/>
          </a:bodyPr>
          <a:lstStyle/>
          <a:p>
            <a:endParaRPr lang="en-US" sz="1400" dirty="0"/>
          </a:p>
          <a:p>
            <a:pPr>
              <a:buFont typeface="Wingdings" pitchFamily="2" charset="2"/>
              <a:buChar char="v"/>
            </a:pPr>
            <a:r>
              <a:rPr lang="en-IN" sz="1400" dirty="0"/>
              <a:t> YARN is a general-purpose application scheduling and resource management framework that was initially aimed at improving MapReduce job management</a:t>
            </a:r>
          </a:p>
          <a:p>
            <a:pPr>
              <a:buFont typeface="Wingdings" pitchFamily="2" charset="2"/>
              <a:buChar char="v"/>
            </a:pPr>
            <a:endParaRPr lang="en-IN" sz="1400" dirty="0"/>
          </a:p>
          <a:p>
            <a:pPr>
              <a:buFont typeface="Wingdings" pitchFamily="2" charset="2"/>
              <a:buChar char="v"/>
            </a:pPr>
            <a:r>
              <a:rPr lang="en-IN" sz="1400" dirty="0"/>
              <a:t> YARN allows different data processing methods like graph processing, interactive processing, stream processing as well as batch processing to run and process data stored in HDFS. Therefore YARN opens Hadoop to other types of distributed applications beyond MapReduce.</a:t>
            </a:r>
          </a:p>
          <a:p>
            <a:pPr>
              <a:buFont typeface="Wingdings" pitchFamily="2" charset="2"/>
              <a:buChar char="v"/>
            </a:pPr>
            <a:endParaRPr lang="en-IN" sz="1400" dirty="0"/>
          </a:p>
          <a:p>
            <a:pPr>
              <a:buFont typeface="Wingdings" pitchFamily="2" charset="2"/>
              <a:buChar char="v"/>
            </a:pPr>
            <a:r>
              <a:rPr lang="en-IN" sz="1400" dirty="0"/>
              <a:t> YARN enabled the users to perform operations as per requirement by using a variety of tools like Spark for real-time processing, Hive for SQL, HBase for NoSQL and others</a:t>
            </a:r>
          </a:p>
          <a:p>
            <a:pPr>
              <a:buFont typeface="Wingdings" pitchFamily="2" charset="2"/>
              <a:buChar char="v"/>
            </a:pPr>
            <a:endParaRPr lang="en-US" sz="1400" dirty="0"/>
          </a:p>
          <a:p>
            <a:endParaRPr lang="en-US" sz="1400" dirty="0"/>
          </a:p>
          <a:p>
            <a:pPr marL="285750" indent="-285750">
              <a:buFont typeface="Wingdings" pitchFamily="2" charset="2"/>
              <a:buChar char="v"/>
            </a:pPr>
            <a:endParaRPr lang="en-US" sz="1400" dirty="0"/>
          </a:p>
        </p:txBody>
      </p:sp>
    </p:spTree>
    <p:extLst>
      <p:ext uri="{BB962C8B-B14F-4D97-AF65-F5344CB8AC3E}">
        <p14:creationId xmlns:p14="http://schemas.microsoft.com/office/powerpoint/2010/main" val="776295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25</a:t>
            </a:fld>
            <a:endParaRPr lang="en-IN"/>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8" y="121966"/>
            <a:ext cx="4545253" cy="382564"/>
          </a:xfrm>
        </p:spPr>
        <p:txBody>
          <a:bodyPr/>
          <a:lstStyle/>
          <a:p>
            <a:r>
              <a:rPr lang="en-US" b="1" dirty="0"/>
              <a:t>YARN </a:t>
            </a:r>
            <a:r>
              <a:rPr lang="en-US" sz="1400" b="1" dirty="0"/>
              <a:t>(Yet another resource </a:t>
            </a:r>
            <a:r>
              <a:rPr lang="en-IN" sz="1400" b="1" dirty="0"/>
              <a:t>negotiator</a:t>
            </a:r>
            <a:r>
              <a:rPr lang="en-US" sz="1400" b="1" dirty="0"/>
              <a:t>)</a:t>
            </a:r>
            <a:endParaRPr lang="en-US" sz="1400" dirty="0"/>
          </a:p>
        </p:txBody>
      </p:sp>
      <p:sp>
        <p:nvSpPr>
          <p:cNvPr id="4" name="Rectangle 3">
            <a:extLst>
              <a:ext uri="{FF2B5EF4-FFF2-40B4-BE49-F238E27FC236}">
                <a16:creationId xmlns:a16="http://schemas.microsoft.com/office/drawing/2014/main" id="{72D1F73F-9BF7-3F42-85BE-E4E516C782B5}"/>
              </a:ext>
            </a:extLst>
          </p:cNvPr>
          <p:cNvSpPr/>
          <p:nvPr/>
        </p:nvSpPr>
        <p:spPr>
          <a:xfrm>
            <a:off x="182105" y="663257"/>
            <a:ext cx="3865787" cy="4401205"/>
          </a:xfrm>
          <a:prstGeom prst="rect">
            <a:avLst/>
          </a:prstGeom>
        </p:spPr>
        <p:txBody>
          <a:bodyPr wrap="square">
            <a:spAutoFit/>
          </a:bodyPr>
          <a:lstStyle/>
          <a:p>
            <a:endParaRPr lang="en-US" sz="1400" dirty="0"/>
          </a:p>
          <a:p>
            <a:pPr>
              <a:buFont typeface="Wingdings" pitchFamily="2" charset="2"/>
              <a:buChar char="v"/>
            </a:pPr>
            <a:r>
              <a:rPr lang="en-IN" sz="1400" dirty="0"/>
              <a:t> </a:t>
            </a:r>
            <a:r>
              <a:rPr lang="en-US" sz="1400" dirty="0"/>
              <a:t>Main Components:</a:t>
            </a:r>
          </a:p>
          <a:p>
            <a:pPr marL="742950" lvl="1" indent="-285750">
              <a:buFont typeface="Arial" panose="020B0604020202020204" pitchFamily="34" charset="0"/>
              <a:buChar char="•"/>
            </a:pPr>
            <a:r>
              <a:rPr lang="en-IN" sz="1400" b="1" dirty="0"/>
              <a:t>Resource Manager: </a:t>
            </a:r>
            <a:r>
              <a:rPr lang="en-IN" sz="1400" dirty="0"/>
              <a:t>Runs on a master daemon and manages the resource allocation in the cluster</a:t>
            </a:r>
          </a:p>
          <a:p>
            <a:pPr marL="742950" lvl="1" indent="-285750">
              <a:buFont typeface="Arial" panose="020B0604020202020204" pitchFamily="34" charset="0"/>
              <a:buChar char="•"/>
            </a:pPr>
            <a:r>
              <a:rPr lang="en-IN" sz="1400" b="1" dirty="0"/>
              <a:t>Node Manager: </a:t>
            </a:r>
            <a:r>
              <a:rPr lang="en-IN" sz="1400" dirty="0"/>
              <a:t>They run on the slave daemons and are responsible for the execution of a task on every single Data Node</a:t>
            </a:r>
          </a:p>
          <a:p>
            <a:pPr marL="742950" lvl="1" indent="-285750">
              <a:buFont typeface="Arial" panose="020B0604020202020204" pitchFamily="34" charset="0"/>
              <a:buChar char="•"/>
            </a:pPr>
            <a:r>
              <a:rPr lang="en-IN" sz="1400" b="1" dirty="0"/>
              <a:t>Application Master: </a:t>
            </a:r>
            <a:r>
              <a:rPr lang="en-IN" sz="1400" dirty="0"/>
              <a:t>Manages the user job lifecycle and resource needs of individual applications. It works along with the Node Manager and monitors the execution of tasks</a:t>
            </a:r>
          </a:p>
          <a:p>
            <a:pPr marL="742950" lvl="1" indent="-285750">
              <a:buFont typeface="Arial" panose="020B0604020202020204" pitchFamily="34" charset="0"/>
              <a:buChar char="•"/>
            </a:pPr>
            <a:r>
              <a:rPr lang="en-IN" sz="1400" b="1" dirty="0"/>
              <a:t>Container:</a:t>
            </a:r>
            <a:r>
              <a:rPr lang="en-IN" sz="1400" dirty="0"/>
              <a:t> Package of resources including RAM, CPU, Network, HDD etc on a single node</a:t>
            </a:r>
            <a:endParaRPr lang="en-US" sz="1400" dirty="0"/>
          </a:p>
          <a:p>
            <a:pPr>
              <a:buFont typeface="Wingdings" pitchFamily="2" charset="2"/>
              <a:buChar char="v"/>
            </a:pPr>
            <a:endParaRPr lang="en-US" sz="1400" dirty="0"/>
          </a:p>
          <a:p>
            <a:endParaRPr lang="en-US" sz="1400" dirty="0"/>
          </a:p>
          <a:p>
            <a:pPr marL="285750" indent="-285750">
              <a:buFont typeface="Wingdings" pitchFamily="2" charset="2"/>
              <a:buChar char="v"/>
            </a:pPr>
            <a:endParaRPr lang="en-US" sz="1400" dirty="0"/>
          </a:p>
        </p:txBody>
      </p:sp>
      <p:pic>
        <p:nvPicPr>
          <p:cNvPr id="7" name="Picture 6" descr="A screenshot of a video game&#10;&#10;Description automatically generated">
            <a:extLst>
              <a:ext uri="{FF2B5EF4-FFF2-40B4-BE49-F238E27FC236}">
                <a16:creationId xmlns:a16="http://schemas.microsoft.com/office/drawing/2014/main" id="{64F62ED5-7551-3947-8972-29FD4A030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7893" y="1176214"/>
            <a:ext cx="5343100" cy="3005494"/>
          </a:xfrm>
          <a:prstGeom prst="rect">
            <a:avLst/>
          </a:prstGeom>
        </p:spPr>
      </p:pic>
    </p:spTree>
    <p:extLst>
      <p:ext uri="{BB962C8B-B14F-4D97-AF65-F5344CB8AC3E}">
        <p14:creationId xmlns:p14="http://schemas.microsoft.com/office/powerpoint/2010/main" val="262014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9A500F-32F1-624F-A94D-A22163CB73AD}"/>
              </a:ext>
            </a:extLst>
          </p:cNvPr>
          <p:cNvSpPr>
            <a:spLocks noGrp="1"/>
          </p:cNvSpPr>
          <p:nvPr>
            <p:ph type="dt" sz="half" idx="10"/>
          </p:nvPr>
        </p:nvSpPr>
        <p:spPr/>
        <p:txBody>
          <a:bodyPr/>
          <a:lstStyle/>
          <a:p>
            <a:fld id="{9E6D2E29-3933-614D-82C7-D215195ADAE0}" type="datetime1">
              <a:rPr lang="en-IN" smtClean="0"/>
              <a:t>25/06/20</a:t>
            </a:fld>
            <a:endParaRPr lang="en-IN" dirty="0"/>
          </a:p>
        </p:txBody>
      </p:sp>
      <p:sp>
        <p:nvSpPr>
          <p:cNvPr id="3" name="Slide Number Placeholder 2">
            <a:extLst>
              <a:ext uri="{FF2B5EF4-FFF2-40B4-BE49-F238E27FC236}">
                <a16:creationId xmlns:a16="http://schemas.microsoft.com/office/drawing/2014/main" id="{479D0AA7-EBB5-2E43-AB02-670B1351ADFD}"/>
              </a:ext>
            </a:extLst>
          </p:cNvPr>
          <p:cNvSpPr>
            <a:spLocks noGrp="1"/>
          </p:cNvSpPr>
          <p:nvPr>
            <p:ph type="sldNum" sz="quarter" idx="12"/>
          </p:nvPr>
        </p:nvSpPr>
        <p:spPr/>
        <p:txBody>
          <a:bodyPr/>
          <a:lstStyle/>
          <a:p>
            <a:fld id="{273EEA2F-D825-49D3-9C25-497F06EFD3F7}" type="slidenum">
              <a:rPr lang="en-IN" smtClean="0"/>
              <a:t>26</a:t>
            </a:fld>
            <a:endParaRPr lang="en-IN"/>
          </a:p>
        </p:txBody>
      </p:sp>
      <p:sp>
        <p:nvSpPr>
          <p:cNvPr id="5" name="Title 4">
            <a:extLst>
              <a:ext uri="{FF2B5EF4-FFF2-40B4-BE49-F238E27FC236}">
                <a16:creationId xmlns:a16="http://schemas.microsoft.com/office/drawing/2014/main" id="{50A644D8-AAFA-E741-8E7C-91323106DF8E}"/>
              </a:ext>
            </a:extLst>
          </p:cNvPr>
          <p:cNvSpPr>
            <a:spLocks noGrp="1"/>
          </p:cNvSpPr>
          <p:nvPr>
            <p:ph type="title"/>
          </p:nvPr>
        </p:nvSpPr>
        <p:spPr>
          <a:xfrm>
            <a:off x="316678" y="121966"/>
            <a:ext cx="4545253" cy="382564"/>
          </a:xfrm>
        </p:spPr>
        <p:txBody>
          <a:bodyPr/>
          <a:lstStyle/>
          <a:p>
            <a:r>
              <a:rPr lang="en-US" b="1" dirty="0"/>
              <a:t>YARN </a:t>
            </a:r>
            <a:r>
              <a:rPr lang="en-US" sz="1400" b="1" dirty="0"/>
              <a:t>(Yet another resource </a:t>
            </a:r>
            <a:r>
              <a:rPr lang="en-IN" sz="1400" b="1" dirty="0"/>
              <a:t>negotiator</a:t>
            </a:r>
            <a:r>
              <a:rPr lang="en-US" sz="1400" b="1" dirty="0"/>
              <a:t>)</a:t>
            </a:r>
            <a:endParaRPr lang="en-US" sz="1400" dirty="0"/>
          </a:p>
        </p:txBody>
      </p:sp>
      <p:sp>
        <p:nvSpPr>
          <p:cNvPr id="4" name="Rectangle 3">
            <a:extLst>
              <a:ext uri="{FF2B5EF4-FFF2-40B4-BE49-F238E27FC236}">
                <a16:creationId xmlns:a16="http://schemas.microsoft.com/office/drawing/2014/main" id="{72D1F73F-9BF7-3F42-85BE-E4E516C782B5}"/>
              </a:ext>
            </a:extLst>
          </p:cNvPr>
          <p:cNvSpPr/>
          <p:nvPr/>
        </p:nvSpPr>
        <p:spPr>
          <a:xfrm>
            <a:off x="182105" y="663257"/>
            <a:ext cx="3865787" cy="4401205"/>
          </a:xfrm>
          <a:prstGeom prst="rect">
            <a:avLst/>
          </a:prstGeom>
        </p:spPr>
        <p:txBody>
          <a:bodyPr wrap="square">
            <a:spAutoFit/>
          </a:bodyPr>
          <a:lstStyle/>
          <a:p>
            <a:r>
              <a:rPr lang="en-IN" sz="1400" b="1" dirty="0"/>
              <a:t>Workflow:</a:t>
            </a:r>
          </a:p>
          <a:p>
            <a:endParaRPr lang="en-IN" sz="1400" b="1" dirty="0"/>
          </a:p>
          <a:p>
            <a:pPr marL="342900" indent="-342900">
              <a:buFont typeface="+mj-lt"/>
              <a:buAutoNum type="arabicPeriod"/>
            </a:pPr>
            <a:r>
              <a:rPr lang="en-IN" sz="1400" dirty="0"/>
              <a:t>Client submits an application</a:t>
            </a:r>
          </a:p>
          <a:p>
            <a:pPr marL="342900" indent="-342900">
              <a:buFont typeface="+mj-lt"/>
              <a:buAutoNum type="arabicPeriod"/>
            </a:pPr>
            <a:r>
              <a:rPr lang="en-IN" sz="1400" dirty="0"/>
              <a:t>The Resource Manager allocates a container to start the Application Manager</a:t>
            </a:r>
          </a:p>
          <a:p>
            <a:pPr marL="342900" indent="-342900">
              <a:buFont typeface="+mj-lt"/>
              <a:buAutoNum type="arabicPeriod"/>
            </a:pPr>
            <a:r>
              <a:rPr lang="en-IN" sz="1400" dirty="0"/>
              <a:t>The Application Manager registers itself with the Resource Manager</a:t>
            </a:r>
          </a:p>
          <a:p>
            <a:pPr marL="342900" indent="-342900">
              <a:buFont typeface="+mj-lt"/>
              <a:buAutoNum type="arabicPeriod"/>
            </a:pPr>
            <a:r>
              <a:rPr lang="en-IN" sz="1400" dirty="0"/>
              <a:t>The Application Manager negotiates containers from the Resource Manager</a:t>
            </a:r>
          </a:p>
          <a:p>
            <a:pPr marL="342900" indent="-342900">
              <a:buFont typeface="+mj-lt"/>
              <a:buAutoNum type="arabicPeriod"/>
            </a:pPr>
            <a:r>
              <a:rPr lang="en-IN" sz="1400" dirty="0"/>
              <a:t>The Application Manager notifies the Node Manager to launch containers</a:t>
            </a:r>
          </a:p>
          <a:p>
            <a:pPr marL="342900" indent="-342900">
              <a:buFont typeface="+mj-lt"/>
              <a:buAutoNum type="arabicPeriod"/>
            </a:pPr>
            <a:r>
              <a:rPr lang="en-IN" sz="1400" dirty="0"/>
              <a:t>Application code is executed in the container</a:t>
            </a:r>
          </a:p>
          <a:p>
            <a:pPr marL="342900" indent="-342900">
              <a:buFont typeface="+mj-lt"/>
              <a:buAutoNum type="arabicPeriod"/>
            </a:pPr>
            <a:r>
              <a:rPr lang="en-IN" sz="1400" dirty="0"/>
              <a:t>Client contacts Resource Manager/Application Manager to monitor application’s status</a:t>
            </a:r>
          </a:p>
          <a:p>
            <a:pPr marL="342900" indent="-342900">
              <a:buFont typeface="+mj-lt"/>
              <a:buAutoNum type="arabicPeriod"/>
            </a:pPr>
            <a:r>
              <a:rPr lang="en-IN" sz="1400" dirty="0"/>
              <a:t>Once the processing is complete, the Application Manager un-registers with the Resource Manager</a:t>
            </a:r>
          </a:p>
          <a:p>
            <a:endParaRPr lang="en-US" sz="1400" dirty="0"/>
          </a:p>
          <a:p>
            <a:pPr marL="285750" indent="-285750">
              <a:buFont typeface="Wingdings" pitchFamily="2" charset="2"/>
              <a:buChar char="v"/>
            </a:pPr>
            <a:endParaRPr lang="en-US" sz="1400" dirty="0"/>
          </a:p>
        </p:txBody>
      </p:sp>
      <p:pic>
        <p:nvPicPr>
          <p:cNvPr id="9" name="Picture 8" descr="A close up of a map&#10;&#10;Description automatically generated">
            <a:extLst>
              <a:ext uri="{FF2B5EF4-FFF2-40B4-BE49-F238E27FC236}">
                <a16:creationId xmlns:a16="http://schemas.microsoft.com/office/drawing/2014/main" id="{5680212A-71B4-E449-876D-81A8EA94C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450" y="843619"/>
            <a:ext cx="5035550" cy="3130207"/>
          </a:xfrm>
          <a:prstGeom prst="rect">
            <a:avLst/>
          </a:prstGeom>
        </p:spPr>
      </p:pic>
    </p:spTree>
    <p:extLst>
      <p:ext uri="{BB962C8B-B14F-4D97-AF65-F5344CB8AC3E}">
        <p14:creationId xmlns:p14="http://schemas.microsoft.com/office/powerpoint/2010/main" val="190131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27</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477328"/>
          </a:xfrm>
          <a:prstGeom prst="rect">
            <a:avLst/>
          </a:prstGeom>
          <a:noFill/>
        </p:spPr>
        <p:txBody>
          <a:bodyPr wrap="square" rtlCol="0">
            <a:spAutoFit/>
          </a:bodyPr>
          <a:lstStyle/>
          <a:p>
            <a:r>
              <a:rPr lang="en-US" dirty="0"/>
              <a:t>Can we control Number of Mappers </a:t>
            </a:r>
          </a:p>
          <a:p>
            <a:pPr marL="342900" indent="-342900">
              <a:buAutoNum type="arabicPeriod"/>
            </a:pPr>
            <a:r>
              <a:rPr lang="en-US" dirty="0"/>
              <a:t>Yes</a:t>
            </a:r>
          </a:p>
          <a:p>
            <a:pPr marL="342900" indent="-342900">
              <a:buAutoNum type="arabicPeriod"/>
            </a:pPr>
            <a:r>
              <a:rPr lang="en-US" dirty="0"/>
              <a:t>No</a:t>
            </a:r>
          </a:p>
          <a:p>
            <a:pPr marL="342900" indent="-342900">
              <a:buAutoNum type="arabicPeriod"/>
            </a:pPr>
            <a:r>
              <a:rPr lang="en-US" dirty="0"/>
              <a:t>Not usually but if I can control number of input splits then I can</a:t>
            </a:r>
          </a:p>
          <a:p>
            <a:pPr marL="342900" indent="-342900">
              <a:buAutoNum type="arabicPeriod"/>
            </a:pPr>
            <a:r>
              <a:rPr lang="en-US" dirty="0"/>
              <a:t>None of the above. </a:t>
            </a:r>
          </a:p>
        </p:txBody>
      </p:sp>
    </p:spTree>
    <p:extLst>
      <p:ext uri="{BB962C8B-B14F-4D97-AF65-F5344CB8AC3E}">
        <p14:creationId xmlns:p14="http://schemas.microsoft.com/office/powerpoint/2010/main" val="3314201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22/06/20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22/06/20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477328"/>
          </a:xfrm>
          <a:prstGeom prst="rect">
            <a:avLst/>
          </a:prstGeom>
          <a:noFill/>
        </p:spPr>
        <p:txBody>
          <a:bodyPr wrap="square" rtlCol="0">
            <a:spAutoFit/>
          </a:bodyPr>
          <a:lstStyle/>
          <a:p>
            <a:r>
              <a:rPr lang="en-US" dirty="0"/>
              <a:t>Can we control Number of Mappers </a:t>
            </a:r>
          </a:p>
          <a:p>
            <a:pPr marL="342900" indent="-342900">
              <a:buAutoNum type="arabicPeriod"/>
            </a:pPr>
            <a:r>
              <a:rPr lang="en-US" dirty="0"/>
              <a:t>Yes</a:t>
            </a:r>
          </a:p>
          <a:p>
            <a:pPr marL="342900" indent="-342900">
              <a:buAutoNum type="arabicPeriod"/>
            </a:pPr>
            <a:r>
              <a:rPr lang="en-US" dirty="0"/>
              <a:t>No</a:t>
            </a:r>
          </a:p>
          <a:p>
            <a:pPr marL="342900" indent="-342900">
              <a:buAutoNum type="arabicPeriod"/>
            </a:pPr>
            <a:r>
              <a:rPr lang="en-US" dirty="0">
                <a:solidFill>
                  <a:srgbClr val="CE2D40"/>
                </a:solidFill>
              </a:rPr>
              <a:t>Not usually but if I can control number of input splits then I can</a:t>
            </a:r>
          </a:p>
          <a:p>
            <a:pPr marL="342900" indent="-342900">
              <a:buAutoNum type="arabicPeriod"/>
            </a:pPr>
            <a:r>
              <a:rPr lang="en-US" dirty="0"/>
              <a:t>None of the above. </a:t>
            </a:r>
          </a:p>
        </p:txBody>
      </p:sp>
    </p:spTree>
    <p:extLst>
      <p:ext uri="{BB962C8B-B14F-4D97-AF65-F5344CB8AC3E}">
        <p14:creationId xmlns:p14="http://schemas.microsoft.com/office/powerpoint/2010/main" val="3920712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25/06/20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25/06/20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477328"/>
          </a:xfrm>
          <a:prstGeom prst="rect">
            <a:avLst/>
          </a:prstGeom>
          <a:noFill/>
        </p:spPr>
        <p:txBody>
          <a:bodyPr wrap="square" rtlCol="0">
            <a:spAutoFit/>
          </a:bodyPr>
          <a:lstStyle/>
          <a:p>
            <a:r>
              <a:rPr lang="en-US" dirty="0"/>
              <a:t>Rack Awareness improves</a:t>
            </a:r>
          </a:p>
          <a:p>
            <a:pPr marL="342900" indent="-342900">
              <a:buFont typeface="+mj-lt"/>
              <a:buAutoNum type="arabicPeriod"/>
            </a:pPr>
            <a:r>
              <a:rPr lang="en-IN" dirty="0"/>
              <a:t>Data high availability and reliability</a:t>
            </a:r>
          </a:p>
          <a:p>
            <a:pPr marL="342900" indent="-342900">
              <a:buFont typeface="+mj-lt"/>
              <a:buAutoNum type="arabicPeriod"/>
            </a:pPr>
            <a:r>
              <a:rPr lang="en-IN" dirty="0"/>
              <a:t>Performance of the cluster</a:t>
            </a:r>
          </a:p>
          <a:p>
            <a:pPr marL="342900" indent="-342900">
              <a:buFont typeface="+mj-lt"/>
              <a:buAutoNum type="arabicPeriod"/>
            </a:pPr>
            <a:r>
              <a:rPr lang="en-IN" dirty="0"/>
              <a:t>Network bandwidth</a:t>
            </a:r>
          </a:p>
          <a:p>
            <a:pPr marL="342900" indent="-342900">
              <a:buFont typeface="+mj-lt"/>
              <a:buAutoNum type="arabicPeriod"/>
            </a:pPr>
            <a:r>
              <a:rPr lang="en-US" dirty="0"/>
              <a:t>All of the above</a:t>
            </a:r>
            <a:endParaRPr lang="en-IN" dirty="0"/>
          </a:p>
        </p:txBody>
      </p:sp>
    </p:spTree>
    <p:extLst>
      <p:ext uri="{BB962C8B-B14F-4D97-AF65-F5344CB8AC3E}">
        <p14:creationId xmlns:p14="http://schemas.microsoft.com/office/powerpoint/2010/main" val="305107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25/06/20</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7" name="TextBox 6">
            <a:extLst>
              <a:ext uri="{FF2B5EF4-FFF2-40B4-BE49-F238E27FC236}">
                <a16:creationId xmlns:a16="http://schemas.microsoft.com/office/drawing/2014/main" id="{175B5BA6-3156-5A4C-BACA-31C89C4A78BF}"/>
              </a:ext>
            </a:extLst>
          </p:cNvPr>
          <p:cNvSpPr txBox="1"/>
          <p:nvPr/>
        </p:nvSpPr>
        <p:spPr>
          <a:xfrm>
            <a:off x="638175" y="654907"/>
            <a:ext cx="4432418" cy="523220"/>
          </a:xfrm>
          <a:prstGeom prst="rect">
            <a:avLst/>
          </a:prstGeom>
          <a:noFill/>
        </p:spPr>
        <p:txBody>
          <a:bodyPr wrap="square" rtlCol="0">
            <a:spAutoFit/>
          </a:bodyPr>
          <a:lstStyle/>
          <a:p>
            <a:r>
              <a:rPr lang="x-none" sz="2800" dirty="0">
                <a:solidFill>
                  <a:schemeClr val="bg1"/>
                </a:solidFill>
              </a:rPr>
              <a:t>Today’s Agenda</a:t>
            </a:r>
            <a:endParaRPr lang="en-US" sz="2800" dirty="0">
              <a:solidFill>
                <a:schemeClr val="bg1"/>
              </a:solidFill>
            </a:endParaRPr>
          </a:p>
        </p:txBody>
      </p:sp>
      <p:sp>
        <p:nvSpPr>
          <p:cNvPr id="8" name="TextBox 7">
            <a:extLst>
              <a:ext uri="{FF2B5EF4-FFF2-40B4-BE49-F238E27FC236}">
                <a16:creationId xmlns:a16="http://schemas.microsoft.com/office/drawing/2014/main" id="{7BFDADA1-8BEB-7444-8D62-1054AB2DC17A}"/>
              </a:ext>
            </a:extLst>
          </p:cNvPr>
          <p:cNvSpPr txBox="1"/>
          <p:nvPr/>
        </p:nvSpPr>
        <p:spPr>
          <a:xfrm>
            <a:off x="638175" y="1507524"/>
            <a:ext cx="488787" cy="369332"/>
          </a:xfrm>
          <a:prstGeom prst="rect">
            <a:avLst/>
          </a:prstGeom>
          <a:noFill/>
        </p:spPr>
        <p:txBody>
          <a:bodyPr wrap="square" rtlCol="0">
            <a:spAutoFit/>
          </a:bodyPr>
          <a:lstStyle/>
          <a:p>
            <a:r>
              <a:rPr lang="en-US" dirty="0">
                <a:solidFill>
                  <a:schemeClr val="bg1">
                    <a:alpha val="50000"/>
                  </a:schemeClr>
                </a:solidFill>
              </a:rPr>
              <a:t>1</a:t>
            </a:r>
          </a:p>
        </p:txBody>
      </p:sp>
      <p:sp>
        <p:nvSpPr>
          <p:cNvPr id="9" name="TextBox 8">
            <a:extLst>
              <a:ext uri="{FF2B5EF4-FFF2-40B4-BE49-F238E27FC236}">
                <a16:creationId xmlns:a16="http://schemas.microsoft.com/office/drawing/2014/main" id="{A95398F4-077D-CC4A-A59A-000424E2840F}"/>
              </a:ext>
            </a:extLst>
          </p:cNvPr>
          <p:cNvSpPr txBox="1"/>
          <p:nvPr/>
        </p:nvSpPr>
        <p:spPr>
          <a:xfrm>
            <a:off x="1126962" y="1507524"/>
            <a:ext cx="6489896" cy="369332"/>
          </a:xfrm>
          <a:prstGeom prst="rect">
            <a:avLst/>
          </a:prstGeom>
          <a:noFill/>
        </p:spPr>
        <p:txBody>
          <a:bodyPr wrap="square" rtlCol="0">
            <a:spAutoFit/>
          </a:bodyPr>
          <a:lstStyle/>
          <a:p>
            <a:r>
              <a:rPr lang="en-US" dirty="0">
                <a:solidFill>
                  <a:schemeClr val="bg1"/>
                </a:solidFill>
              </a:rPr>
              <a:t>Introduction to Hadoop</a:t>
            </a:r>
          </a:p>
        </p:txBody>
      </p:sp>
      <p:sp>
        <p:nvSpPr>
          <p:cNvPr id="10" name="TextBox 9">
            <a:extLst>
              <a:ext uri="{FF2B5EF4-FFF2-40B4-BE49-F238E27FC236}">
                <a16:creationId xmlns:a16="http://schemas.microsoft.com/office/drawing/2014/main" id="{0538B510-357C-0343-8403-F27CC8D815FA}"/>
              </a:ext>
            </a:extLst>
          </p:cNvPr>
          <p:cNvSpPr txBox="1"/>
          <p:nvPr/>
        </p:nvSpPr>
        <p:spPr>
          <a:xfrm>
            <a:off x="642293" y="1931780"/>
            <a:ext cx="488787" cy="369332"/>
          </a:xfrm>
          <a:prstGeom prst="rect">
            <a:avLst/>
          </a:prstGeom>
          <a:noFill/>
        </p:spPr>
        <p:txBody>
          <a:bodyPr wrap="square" rtlCol="0">
            <a:spAutoFit/>
          </a:bodyPr>
          <a:lstStyle/>
          <a:p>
            <a:r>
              <a:rPr lang="en-US" dirty="0">
                <a:solidFill>
                  <a:schemeClr val="bg1">
                    <a:alpha val="50000"/>
                  </a:schemeClr>
                </a:solidFill>
              </a:rPr>
              <a:t>2</a:t>
            </a:r>
          </a:p>
        </p:txBody>
      </p:sp>
      <p:sp>
        <p:nvSpPr>
          <p:cNvPr id="11" name="TextBox 10">
            <a:extLst>
              <a:ext uri="{FF2B5EF4-FFF2-40B4-BE49-F238E27FC236}">
                <a16:creationId xmlns:a16="http://schemas.microsoft.com/office/drawing/2014/main" id="{3A99574F-69E8-C841-945F-485D145E6FFB}"/>
              </a:ext>
            </a:extLst>
          </p:cNvPr>
          <p:cNvSpPr txBox="1"/>
          <p:nvPr/>
        </p:nvSpPr>
        <p:spPr>
          <a:xfrm>
            <a:off x="1131080" y="1931780"/>
            <a:ext cx="7393795" cy="369332"/>
          </a:xfrm>
          <a:prstGeom prst="rect">
            <a:avLst/>
          </a:prstGeom>
          <a:noFill/>
        </p:spPr>
        <p:txBody>
          <a:bodyPr wrap="square" rtlCol="0">
            <a:spAutoFit/>
          </a:bodyPr>
          <a:lstStyle/>
          <a:p>
            <a:r>
              <a:rPr lang="en-US" dirty="0">
                <a:solidFill>
                  <a:schemeClr val="bg1"/>
                </a:solidFill>
              </a:rPr>
              <a:t>HDFS (Architecture, Load Balancing, Rack Awareness)</a:t>
            </a:r>
          </a:p>
        </p:txBody>
      </p:sp>
      <p:sp>
        <p:nvSpPr>
          <p:cNvPr id="12" name="TextBox 11">
            <a:extLst>
              <a:ext uri="{FF2B5EF4-FFF2-40B4-BE49-F238E27FC236}">
                <a16:creationId xmlns:a16="http://schemas.microsoft.com/office/drawing/2014/main" id="{CC6DA526-7246-5E47-BF08-5DD63D058FBC}"/>
              </a:ext>
            </a:extLst>
          </p:cNvPr>
          <p:cNvSpPr txBox="1"/>
          <p:nvPr/>
        </p:nvSpPr>
        <p:spPr>
          <a:xfrm>
            <a:off x="638176" y="2810754"/>
            <a:ext cx="488787" cy="369332"/>
          </a:xfrm>
          <a:prstGeom prst="rect">
            <a:avLst/>
          </a:prstGeom>
          <a:noFill/>
        </p:spPr>
        <p:txBody>
          <a:bodyPr wrap="square" rtlCol="0">
            <a:spAutoFit/>
          </a:bodyPr>
          <a:lstStyle/>
          <a:p>
            <a:r>
              <a:rPr lang="en-US" dirty="0">
                <a:solidFill>
                  <a:schemeClr val="bg1">
                    <a:alpha val="50000"/>
                  </a:schemeClr>
                </a:solidFill>
              </a:rPr>
              <a:t>4</a:t>
            </a:r>
          </a:p>
        </p:txBody>
      </p:sp>
      <p:sp>
        <p:nvSpPr>
          <p:cNvPr id="13" name="TextBox 12">
            <a:extLst>
              <a:ext uri="{FF2B5EF4-FFF2-40B4-BE49-F238E27FC236}">
                <a16:creationId xmlns:a16="http://schemas.microsoft.com/office/drawing/2014/main" id="{59B4E562-F658-5A48-ADA3-29F935235E39}"/>
              </a:ext>
            </a:extLst>
          </p:cNvPr>
          <p:cNvSpPr txBox="1"/>
          <p:nvPr/>
        </p:nvSpPr>
        <p:spPr>
          <a:xfrm>
            <a:off x="1126962" y="2810754"/>
            <a:ext cx="7001323" cy="369332"/>
          </a:xfrm>
          <a:prstGeom prst="rect">
            <a:avLst/>
          </a:prstGeom>
          <a:noFill/>
        </p:spPr>
        <p:txBody>
          <a:bodyPr wrap="square" rtlCol="0">
            <a:spAutoFit/>
          </a:bodyPr>
          <a:lstStyle/>
          <a:p>
            <a:r>
              <a:rPr lang="en-US" dirty="0">
                <a:solidFill>
                  <a:schemeClr val="bg1"/>
                </a:solidFill>
              </a:rPr>
              <a:t>YARN</a:t>
            </a:r>
          </a:p>
        </p:txBody>
      </p:sp>
      <p:sp>
        <p:nvSpPr>
          <p:cNvPr id="16" name="TextBox 15">
            <a:extLst>
              <a:ext uri="{FF2B5EF4-FFF2-40B4-BE49-F238E27FC236}">
                <a16:creationId xmlns:a16="http://schemas.microsoft.com/office/drawing/2014/main" id="{0538B510-357C-0343-8403-F27CC8D815FA}"/>
              </a:ext>
            </a:extLst>
          </p:cNvPr>
          <p:cNvSpPr txBox="1"/>
          <p:nvPr/>
        </p:nvSpPr>
        <p:spPr>
          <a:xfrm>
            <a:off x="638175" y="2371267"/>
            <a:ext cx="488787" cy="369332"/>
          </a:xfrm>
          <a:prstGeom prst="rect">
            <a:avLst/>
          </a:prstGeom>
          <a:noFill/>
        </p:spPr>
        <p:txBody>
          <a:bodyPr wrap="square" rtlCol="0">
            <a:spAutoFit/>
          </a:bodyPr>
          <a:lstStyle/>
          <a:p>
            <a:r>
              <a:rPr lang="en-US" dirty="0">
                <a:solidFill>
                  <a:schemeClr val="bg1">
                    <a:alpha val="50000"/>
                  </a:schemeClr>
                </a:solidFill>
              </a:rPr>
              <a:t>3</a:t>
            </a:r>
          </a:p>
        </p:txBody>
      </p:sp>
      <p:sp>
        <p:nvSpPr>
          <p:cNvPr id="17" name="TextBox 16">
            <a:extLst>
              <a:ext uri="{FF2B5EF4-FFF2-40B4-BE49-F238E27FC236}">
                <a16:creationId xmlns:a16="http://schemas.microsoft.com/office/drawing/2014/main" id="{3A99574F-69E8-C841-945F-485D145E6FFB}"/>
              </a:ext>
            </a:extLst>
          </p:cNvPr>
          <p:cNvSpPr txBox="1"/>
          <p:nvPr/>
        </p:nvSpPr>
        <p:spPr>
          <a:xfrm>
            <a:off x="1126962" y="2371267"/>
            <a:ext cx="7393795" cy="369332"/>
          </a:xfrm>
          <a:prstGeom prst="rect">
            <a:avLst/>
          </a:prstGeom>
          <a:noFill/>
        </p:spPr>
        <p:txBody>
          <a:bodyPr wrap="square" rtlCol="0">
            <a:spAutoFit/>
          </a:bodyPr>
          <a:lstStyle/>
          <a:p>
            <a:r>
              <a:rPr lang="en-US" dirty="0">
                <a:solidFill>
                  <a:schemeClr val="bg1"/>
                </a:solidFill>
              </a:rPr>
              <a:t>MapReduce Framework</a:t>
            </a:r>
          </a:p>
        </p:txBody>
      </p:sp>
      <p:sp>
        <p:nvSpPr>
          <p:cNvPr id="2" name="Footer Placeholder 1"/>
          <p:cNvSpPr>
            <a:spLocks noGrp="1"/>
          </p:cNvSpPr>
          <p:nvPr>
            <p:ph type="ftr" sz="quarter" idx="11"/>
          </p:nvPr>
        </p:nvSpPr>
        <p:spPr>
          <a:xfrm>
            <a:off x="3028950" y="4483134"/>
            <a:ext cx="3086100" cy="273844"/>
          </a:xfrm>
        </p:spPr>
        <p:txBody>
          <a:bodyPr/>
          <a:lstStyle/>
          <a:p>
            <a:r>
              <a:rPr lang="en-IN" dirty="0"/>
              <a:t>Data Science Certification Program</a:t>
            </a:r>
          </a:p>
        </p:txBody>
      </p:sp>
      <p:sp>
        <p:nvSpPr>
          <p:cNvPr id="14" name="TextBox 13">
            <a:extLst>
              <a:ext uri="{FF2B5EF4-FFF2-40B4-BE49-F238E27FC236}">
                <a16:creationId xmlns:a16="http://schemas.microsoft.com/office/drawing/2014/main" id="{38CC1693-9C79-7C4D-91DF-37D14CB8AAA5}"/>
              </a:ext>
            </a:extLst>
          </p:cNvPr>
          <p:cNvSpPr txBox="1"/>
          <p:nvPr/>
        </p:nvSpPr>
        <p:spPr>
          <a:xfrm>
            <a:off x="638175" y="3235010"/>
            <a:ext cx="488787" cy="369332"/>
          </a:xfrm>
          <a:prstGeom prst="rect">
            <a:avLst/>
          </a:prstGeom>
          <a:noFill/>
        </p:spPr>
        <p:txBody>
          <a:bodyPr wrap="square" rtlCol="0">
            <a:spAutoFit/>
          </a:bodyPr>
          <a:lstStyle/>
          <a:p>
            <a:r>
              <a:rPr lang="en-US" dirty="0">
                <a:solidFill>
                  <a:schemeClr val="bg1">
                    <a:alpha val="50000"/>
                  </a:schemeClr>
                </a:solidFill>
              </a:rPr>
              <a:t>5</a:t>
            </a:r>
          </a:p>
        </p:txBody>
      </p:sp>
      <p:sp>
        <p:nvSpPr>
          <p:cNvPr id="4" name="TextBox 3">
            <a:extLst>
              <a:ext uri="{FF2B5EF4-FFF2-40B4-BE49-F238E27FC236}">
                <a16:creationId xmlns:a16="http://schemas.microsoft.com/office/drawing/2014/main" id="{E52A9AD2-156F-B94E-9EA0-57DE6AA55113}"/>
              </a:ext>
            </a:extLst>
          </p:cNvPr>
          <p:cNvSpPr txBox="1"/>
          <p:nvPr/>
        </p:nvSpPr>
        <p:spPr>
          <a:xfrm>
            <a:off x="1126961" y="3255930"/>
            <a:ext cx="3523097" cy="369332"/>
          </a:xfrm>
          <a:prstGeom prst="rect">
            <a:avLst/>
          </a:prstGeom>
          <a:noFill/>
        </p:spPr>
        <p:txBody>
          <a:bodyPr wrap="square" rtlCol="0">
            <a:spAutoFit/>
          </a:bodyPr>
          <a:lstStyle/>
          <a:p>
            <a:r>
              <a:rPr lang="en-US" dirty="0">
                <a:solidFill>
                  <a:schemeClr val="bg1"/>
                </a:solidFill>
              </a:rPr>
              <a:t>Map Reduce Limitations</a:t>
            </a:r>
          </a:p>
        </p:txBody>
      </p:sp>
      <p:sp>
        <p:nvSpPr>
          <p:cNvPr id="18" name="TextBox 17">
            <a:extLst>
              <a:ext uri="{FF2B5EF4-FFF2-40B4-BE49-F238E27FC236}">
                <a16:creationId xmlns:a16="http://schemas.microsoft.com/office/drawing/2014/main" id="{58A610D4-2F0E-B044-857F-140E8B15EDA6}"/>
              </a:ext>
            </a:extLst>
          </p:cNvPr>
          <p:cNvSpPr txBox="1"/>
          <p:nvPr/>
        </p:nvSpPr>
        <p:spPr>
          <a:xfrm>
            <a:off x="638175" y="3659266"/>
            <a:ext cx="488787" cy="369332"/>
          </a:xfrm>
          <a:prstGeom prst="rect">
            <a:avLst/>
          </a:prstGeom>
          <a:noFill/>
        </p:spPr>
        <p:txBody>
          <a:bodyPr wrap="square" rtlCol="0">
            <a:spAutoFit/>
          </a:bodyPr>
          <a:lstStyle/>
          <a:p>
            <a:r>
              <a:rPr lang="en-US" dirty="0">
                <a:solidFill>
                  <a:schemeClr val="bg1">
                    <a:alpha val="50000"/>
                  </a:schemeClr>
                </a:solidFill>
              </a:rPr>
              <a:t>6</a:t>
            </a:r>
          </a:p>
        </p:txBody>
      </p:sp>
      <p:sp>
        <p:nvSpPr>
          <p:cNvPr id="19" name="TextBox 18">
            <a:extLst>
              <a:ext uri="{FF2B5EF4-FFF2-40B4-BE49-F238E27FC236}">
                <a16:creationId xmlns:a16="http://schemas.microsoft.com/office/drawing/2014/main" id="{8E1C45B0-C8A1-D747-BDBA-C257B0BC3B1F}"/>
              </a:ext>
            </a:extLst>
          </p:cNvPr>
          <p:cNvSpPr txBox="1"/>
          <p:nvPr/>
        </p:nvSpPr>
        <p:spPr>
          <a:xfrm>
            <a:off x="1126962" y="3680186"/>
            <a:ext cx="2378990" cy="369332"/>
          </a:xfrm>
          <a:prstGeom prst="rect">
            <a:avLst/>
          </a:prstGeom>
          <a:noFill/>
        </p:spPr>
        <p:txBody>
          <a:bodyPr wrap="square" rtlCol="0">
            <a:spAutoFit/>
          </a:bodyPr>
          <a:lstStyle/>
          <a:p>
            <a:r>
              <a:rPr lang="en-US" dirty="0">
                <a:solidFill>
                  <a:schemeClr val="bg1"/>
                </a:solidFill>
              </a:rPr>
              <a:t>Example Walk Through</a:t>
            </a:r>
          </a:p>
        </p:txBody>
      </p:sp>
    </p:spTree>
    <p:extLst>
      <p:ext uri="{BB962C8B-B14F-4D97-AF65-F5344CB8AC3E}">
        <p14:creationId xmlns:p14="http://schemas.microsoft.com/office/powerpoint/2010/main" val="377551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E8EE91F-6266-48E7-B019-E686AB64E428}"/>
              </a:ext>
            </a:extLst>
          </p:cNvPr>
          <p:cNvSpPr>
            <a:spLocks noGrp="1"/>
          </p:cNvSpPr>
          <p:nvPr>
            <p:ph type="pic" sz="quarter" idx="22"/>
          </p:nvPr>
        </p:nvSpPr>
        <p:spPr/>
      </p:sp>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25/06/20</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7"/>
            <a:ext cx="5493203" cy="1318995"/>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25/06/20</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TextBox 16"/>
          <p:cNvSpPr txBox="1"/>
          <p:nvPr/>
        </p:nvSpPr>
        <p:spPr>
          <a:xfrm>
            <a:off x="961534" y="1696825"/>
            <a:ext cx="7392052" cy="1477328"/>
          </a:xfrm>
          <a:prstGeom prst="rect">
            <a:avLst/>
          </a:prstGeom>
          <a:noFill/>
        </p:spPr>
        <p:txBody>
          <a:bodyPr wrap="square" rtlCol="0">
            <a:spAutoFit/>
          </a:bodyPr>
          <a:lstStyle/>
          <a:p>
            <a:r>
              <a:rPr lang="en-US" dirty="0"/>
              <a:t>Rack Awareness improves</a:t>
            </a:r>
          </a:p>
          <a:p>
            <a:pPr marL="342900" indent="-342900">
              <a:buFont typeface="+mj-lt"/>
              <a:buAutoNum type="arabicPeriod"/>
            </a:pPr>
            <a:r>
              <a:rPr lang="en-IN" dirty="0"/>
              <a:t>Data high availability and reliability</a:t>
            </a:r>
          </a:p>
          <a:p>
            <a:pPr marL="342900" indent="-342900">
              <a:buFont typeface="+mj-lt"/>
              <a:buAutoNum type="arabicPeriod"/>
            </a:pPr>
            <a:r>
              <a:rPr lang="en-IN" dirty="0"/>
              <a:t>Performance of the cluster</a:t>
            </a:r>
          </a:p>
          <a:p>
            <a:pPr marL="342900" indent="-342900">
              <a:buFont typeface="+mj-lt"/>
              <a:buAutoNum type="arabicPeriod"/>
            </a:pPr>
            <a:r>
              <a:rPr lang="en-IN" dirty="0"/>
              <a:t>Network bandwidth</a:t>
            </a:r>
          </a:p>
          <a:p>
            <a:pPr marL="342900" indent="-342900">
              <a:buFont typeface="+mj-lt"/>
              <a:buAutoNum type="arabicPeriod"/>
            </a:pPr>
            <a:r>
              <a:rPr lang="en-US" dirty="0">
                <a:solidFill>
                  <a:srgbClr val="FF0000"/>
                </a:solidFill>
              </a:rPr>
              <a:t>All of the above</a:t>
            </a:r>
          </a:p>
        </p:txBody>
      </p:sp>
    </p:spTree>
    <p:extLst>
      <p:ext uri="{BB962C8B-B14F-4D97-AF65-F5344CB8AC3E}">
        <p14:creationId xmlns:p14="http://schemas.microsoft.com/office/powerpoint/2010/main" val="4162834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26/06/20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31</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Q&amp;A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B36303E-EE39-0244-87C4-88A125C387E4}"/>
              </a:ext>
            </a:extLst>
          </p:cNvPr>
          <p:cNvSpPr txBox="1"/>
          <p:nvPr/>
        </p:nvSpPr>
        <p:spPr>
          <a:xfrm>
            <a:off x="3141950" y="2520506"/>
            <a:ext cx="2921619" cy="707886"/>
          </a:xfrm>
          <a:prstGeom prst="rect">
            <a:avLst/>
          </a:prstGeom>
          <a:noFill/>
        </p:spPr>
        <p:txBody>
          <a:bodyPr wrap="square" rtlCol="0">
            <a:spAutoFit/>
          </a:bodyPr>
          <a:lstStyle/>
          <a:p>
            <a:r>
              <a:rPr lang="en-US" sz="4000" dirty="0"/>
              <a:t>QUESTIONS?</a:t>
            </a:r>
          </a:p>
        </p:txBody>
      </p:sp>
    </p:spTree>
    <p:extLst>
      <p:ext uri="{BB962C8B-B14F-4D97-AF65-F5344CB8AC3E}">
        <p14:creationId xmlns:p14="http://schemas.microsoft.com/office/powerpoint/2010/main" val="1767750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AA835C-DBB1-7A45-8BAB-C9AD9EDA93E1}"/>
              </a:ext>
            </a:extLst>
          </p:cNvPr>
          <p:cNvSpPr>
            <a:spLocks noGrp="1"/>
          </p:cNvSpPr>
          <p:nvPr>
            <p:ph type="dt" sz="half" idx="10"/>
          </p:nvPr>
        </p:nvSpPr>
        <p:spPr/>
        <p:txBody>
          <a:bodyPr/>
          <a:lstStyle/>
          <a:p>
            <a:fld id="{9E6D2E29-3933-614D-82C7-D215195ADAE0}" type="datetime1">
              <a:rPr lang="en-IN" smtClean="0"/>
              <a:t>22/06/20</a:t>
            </a:fld>
            <a:endParaRPr lang="en-IN"/>
          </a:p>
        </p:txBody>
      </p:sp>
      <p:sp>
        <p:nvSpPr>
          <p:cNvPr id="3" name="Slide Number Placeholder 2">
            <a:extLst>
              <a:ext uri="{FF2B5EF4-FFF2-40B4-BE49-F238E27FC236}">
                <a16:creationId xmlns:a16="http://schemas.microsoft.com/office/drawing/2014/main" id="{F074EE7B-D0B5-6A4A-A72C-62BD29CA61E8}"/>
              </a:ext>
            </a:extLst>
          </p:cNvPr>
          <p:cNvSpPr>
            <a:spLocks noGrp="1"/>
          </p:cNvSpPr>
          <p:nvPr>
            <p:ph type="sldNum" sz="quarter" idx="12"/>
          </p:nvPr>
        </p:nvSpPr>
        <p:spPr/>
        <p:txBody>
          <a:bodyPr/>
          <a:lstStyle/>
          <a:p>
            <a:fld id="{273EEA2F-D825-49D3-9C25-497F06EFD3F7}" type="slidenum">
              <a:rPr lang="en-IN" smtClean="0"/>
              <a:t>32</a:t>
            </a:fld>
            <a:endParaRPr lang="en-IN"/>
          </a:p>
        </p:txBody>
      </p:sp>
      <p:sp>
        <p:nvSpPr>
          <p:cNvPr id="5" name="Title 4">
            <a:extLst>
              <a:ext uri="{FF2B5EF4-FFF2-40B4-BE49-F238E27FC236}">
                <a16:creationId xmlns:a16="http://schemas.microsoft.com/office/drawing/2014/main" id="{56B1C215-6A43-1741-90E8-35B72E911DD2}"/>
              </a:ext>
            </a:extLst>
          </p:cNvPr>
          <p:cNvSpPr>
            <a:spLocks noGrp="1"/>
          </p:cNvSpPr>
          <p:nvPr>
            <p:ph type="title"/>
          </p:nvPr>
        </p:nvSpPr>
        <p:spPr>
          <a:xfrm>
            <a:off x="316679" y="121966"/>
            <a:ext cx="7540962" cy="382564"/>
          </a:xfrm>
        </p:spPr>
        <p:txBody>
          <a:bodyPr/>
          <a:lstStyle/>
          <a:p>
            <a:r>
              <a:rPr lang="en-US" dirty="0"/>
              <a:t>Example Walkthrough</a:t>
            </a:r>
          </a:p>
        </p:txBody>
      </p:sp>
      <p:sp>
        <p:nvSpPr>
          <p:cNvPr id="6" name="Content Placeholder 2">
            <a:extLst>
              <a:ext uri="{FF2B5EF4-FFF2-40B4-BE49-F238E27FC236}">
                <a16:creationId xmlns:a16="http://schemas.microsoft.com/office/drawing/2014/main" id="{F93BE1FB-DC94-9E4D-B1CC-86E914D8589C}"/>
              </a:ext>
            </a:extLst>
          </p:cNvPr>
          <p:cNvSpPr txBox="1">
            <a:spLocks/>
          </p:cNvSpPr>
          <p:nvPr/>
        </p:nvSpPr>
        <p:spPr>
          <a:xfrm>
            <a:off x="838200" y="756745"/>
            <a:ext cx="10515600" cy="5420218"/>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sz="1200" dirty="0"/>
          </a:p>
        </p:txBody>
      </p:sp>
      <p:sp>
        <p:nvSpPr>
          <p:cNvPr id="4" name="TextBox 3">
            <a:extLst>
              <a:ext uri="{FF2B5EF4-FFF2-40B4-BE49-F238E27FC236}">
                <a16:creationId xmlns:a16="http://schemas.microsoft.com/office/drawing/2014/main" id="{8B67CF45-6596-444C-B34D-471126D7D15F}"/>
              </a:ext>
            </a:extLst>
          </p:cNvPr>
          <p:cNvSpPr txBox="1"/>
          <p:nvPr/>
        </p:nvSpPr>
        <p:spPr>
          <a:xfrm>
            <a:off x="628650" y="1248937"/>
            <a:ext cx="4244433" cy="646331"/>
          </a:xfrm>
          <a:prstGeom prst="rect">
            <a:avLst/>
          </a:prstGeom>
          <a:noFill/>
        </p:spPr>
        <p:txBody>
          <a:bodyPr wrap="square" rtlCol="0">
            <a:spAutoFit/>
          </a:bodyPr>
          <a:lstStyle/>
          <a:p>
            <a:pPr marL="342900" indent="-342900">
              <a:buFont typeface="+mj-lt"/>
              <a:buAutoNum type="arabicPeriod"/>
            </a:pPr>
            <a:r>
              <a:rPr lang="en-US" dirty="0"/>
              <a:t>Category wise total sales</a:t>
            </a:r>
          </a:p>
          <a:p>
            <a:pPr marL="342900" indent="-342900">
              <a:buFont typeface="+mj-lt"/>
              <a:buAutoNum type="arabicPeriod"/>
            </a:pPr>
            <a:r>
              <a:rPr lang="en-US" dirty="0"/>
              <a:t>Number of artificial stadium rinks</a:t>
            </a:r>
          </a:p>
        </p:txBody>
      </p:sp>
    </p:spTree>
    <p:extLst>
      <p:ext uri="{BB962C8B-B14F-4D97-AF65-F5344CB8AC3E}">
        <p14:creationId xmlns:p14="http://schemas.microsoft.com/office/powerpoint/2010/main" val="2262064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22/06/20</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33</a:t>
            </a:fld>
            <a:endParaRPr lang="en-IN" dirty="0"/>
          </a:p>
        </p:txBody>
      </p:sp>
    </p:spTree>
    <p:extLst>
      <p:ext uri="{BB962C8B-B14F-4D97-AF65-F5344CB8AC3E}">
        <p14:creationId xmlns:p14="http://schemas.microsoft.com/office/powerpoint/2010/main" val="188552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22/06/20</a:t>
            </a:fld>
            <a:endParaRPr lang="en-IN" sz="900" dirty="0">
              <a:solidFill>
                <a:srgbClr val="FF0000"/>
              </a:solidFill>
              <a:latin typeface="Proxima Nova Rg" pitchFamily="50" charset="0"/>
            </a:endParaRPr>
          </a:p>
        </p:txBody>
      </p:sp>
      <p:sp>
        <p:nvSpPr>
          <p:cNvPr id="3" name="Content Placeholder 2">
            <a:extLst>
              <a:ext uri="{FF2B5EF4-FFF2-40B4-BE49-F238E27FC236}">
                <a16:creationId xmlns:a16="http://schemas.microsoft.com/office/drawing/2014/main" id="{5DFAFF5C-7FC8-4109-B8D4-C404924A67AE}"/>
              </a:ext>
            </a:extLst>
          </p:cNvPr>
          <p:cNvSpPr>
            <a:spLocks noGrp="1"/>
          </p:cNvSpPr>
          <p:nvPr>
            <p:ph idx="15"/>
          </p:nvPr>
        </p:nvSpPr>
        <p:spPr>
          <a:xfrm>
            <a:off x="309966" y="1067334"/>
            <a:ext cx="8097865" cy="3699930"/>
          </a:xfrm>
        </p:spPr>
        <p:txBody>
          <a:bodyPr/>
          <a:lstStyle/>
          <a:p>
            <a:pPr algn="l"/>
            <a:endParaRPr lang="en-US" sz="1200" dirty="0"/>
          </a:p>
          <a:p>
            <a:pPr algn="l"/>
            <a:r>
              <a:rPr lang="en-US" sz="1200" dirty="0"/>
              <a:t>Hadoop can be thought of as a set of open source programs and procedures which anyone can use as the "backbone" of their big data operations</a:t>
            </a:r>
          </a:p>
          <a:p>
            <a:pPr algn="l"/>
            <a:endParaRPr lang="en-US" sz="1200" dirty="0"/>
          </a:p>
          <a:p>
            <a:pPr algn="l"/>
            <a:r>
              <a:rPr lang="en-US" sz="1200" b="1" dirty="0"/>
              <a:t>Problems with Traditional Approach</a:t>
            </a:r>
          </a:p>
          <a:p>
            <a:pPr algn="l"/>
            <a:r>
              <a:rPr lang="en-US" sz="1200" dirty="0"/>
              <a:t>1. Storing the colossal amount of data.</a:t>
            </a:r>
          </a:p>
          <a:p>
            <a:pPr algn="l"/>
            <a:r>
              <a:rPr lang="en-US" sz="1200" dirty="0"/>
              <a:t>2. Storing heterogeneous data and process huge data sets.</a:t>
            </a:r>
          </a:p>
          <a:p>
            <a:pPr algn="l"/>
            <a:r>
              <a:rPr lang="en-US" sz="1200" dirty="0"/>
              <a:t>3. Accessing and processing speed. </a:t>
            </a:r>
          </a:p>
          <a:p>
            <a:pPr algn="l"/>
            <a:r>
              <a:rPr lang="en-US" sz="1200" dirty="0"/>
              <a:t>It was quickly becoming useful for anybody to be able to store and analyze datasets far larger than can practically be stored and accessed on one physical storage device (such as a hard disk).</a:t>
            </a:r>
          </a:p>
          <a:p>
            <a:pPr algn="l"/>
            <a:r>
              <a:rPr lang="en-US" sz="1200" dirty="0"/>
              <a:t>This is partly because as physical storage devices become bigger it takes longer for the component that reads the data from the disk (which in a hard disk, would be the "head") to move to a specified segment. Instead, many smaller devices working in parallel are more efficient than one large one.</a:t>
            </a:r>
          </a:p>
          <a:p>
            <a:pPr algn="l"/>
            <a:endParaRPr lang="en-US" sz="1200" dirty="0"/>
          </a:p>
          <a:p>
            <a:pPr algn="l">
              <a:buFontTx/>
              <a:buChar char="-"/>
            </a:pPr>
            <a:endParaRPr lang="en-US" sz="1200" dirty="0"/>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Introduction to Hadoop</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42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23/06/20</a:t>
            </a:fld>
            <a:endParaRPr lang="en-IN" sz="900" dirty="0">
              <a:solidFill>
                <a:srgbClr val="FF0000"/>
              </a:solidFill>
              <a:latin typeface="Proxima Nova Rg" pitchFamily="50" charset="0"/>
            </a:endParaRPr>
          </a:p>
        </p:txBody>
      </p:sp>
      <p:sp>
        <p:nvSpPr>
          <p:cNvPr id="3" name="Content Placeholder 2">
            <a:extLst>
              <a:ext uri="{FF2B5EF4-FFF2-40B4-BE49-F238E27FC236}">
                <a16:creationId xmlns:a16="http://schemas.microsoft.com/office/drawing/2014/main" id="{5DFAFF5C-7FC8-4109-B8D4-C404924A67AE}"/>
              </a:ext>
            </a:extLst>
          </p:cNvPr>
          <p:cNvSpPr>
            <a:spLocks noGrp="1"/>
          </p:cNvSpPr>
          <p:nvPr>
            <p:ph idx="15"/>
          </p:nvPr>
        </p:nvSpPr>
        <p:spPr>
          <a:xfrm>
            <a:off x="309966" y="1067334"/>
            <a:ext cx="8097865" cy="3699930"/>
          </a:xfrm>
        </p:spPr>
        <p:txBody>
          <a:bodyPr/>
          <a:lstStyle/>
          <a:p>
            <a:pPr algn="l">
              <a:buFontTx/>
              <a:buChar char="-"/>
            </a:pPr>
            <a:r>
              <a:rPr lang="en-US" sz="1200" dirty="0"/>
              <a:t> </a:t>
            </a:r>
            <a:r>
              <a:rPr lang="en-IN" sz="1200" dirty="0"/>
              <a:t>Allows distributed processing of large datasets across clusters of computers</a:t>
            </a:r>
          </a:p>
          <a:p>
            <a:pPr algn="l">
              <a:buFontTx/>
              <a:buChar char="-"/>
            </a:pPr>
            <a:r>
              <a:rPr lang="en-IN" sz="1200" dirty="0"/>
              <a:t> Provides distributed </a:t>
            </a:r>
            <a:r>
              <a:rPr lang="en-IN" sz="1200" b="1" dirty="0"/>
              <a:t>storage</a:t>
            </a:r>
            <a:r>
              <a:rPr lang="en-IN" sz="1200" dirty="0"/>
              <a:t> and </a:t>
            </a:r>
            <a:r>
              <a:rPr lang="en-IN" sz="1200" b="1" dirty="0"/>
              <a:t>computation</a:t>
            </a:r>
            <a:r>
              <a:rPr lang="en-IN" sz="1200" dirty="0"/>
              <a:t> across clusters of computers</a:t>
            </a:r>
          </a:p>
          <a:p>
            <a:pPr algn="l">
              <a:buFontTx/>
              <a:buChar char="-"/>
            </a:pPr>
            <a:r>
              <a:rPr lang="en-IN" sz="1200" dirty="0"/>
              <a:t> Designed to scale up from single server to thousands of machines, each offering local computation and storage</a:t>
            </a:r>
          </a:p>
          <a:p>
            <a:pPr algn="l">
              <a:buFontTx/>
              <a:buChar char="-"/>
            </a:pPr>
            <a:endParaRPr lang="en-US" sz="1200" dirty="0"/>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Introduction to Hadoop</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ource: dataconomy.com">
            <a:extLst>
              <a:ext uri="{FF2B5EF4-FFF2-40B4-BE49-F238E27FC236}">
                <a16:creationId xmlns:a16="http://schemas.microsoft.com/office/drawing/2014/main" id="{55B48D7A-6032-FB44-B9BA-52C24D33C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5445" y="2148150"/>
            <a:ext cx="5833110" cy="2433862"/>
          </a:xfrm>
          <a:prstGeom prst="rect">
            <a:avLst/>
          </a:prstGeom>
        </p:spPr>
      </p:pic>
    </p:spTree>
    <p:extLst>
      <p:ext uri="{BB962C8B-B14F-4D97-AF65-F5344CB8AC3E}">
        <p14:creationId xmlns:p14="http://schemas.microsoft.com/office/powerpoint/2010/main" val="203372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23/06/20</a:t>
            </a:fld>
            <a:endParaRPr lang="en-IN" sz="900" dirty="0">
              <a:solidFill>
                <a:srgbClr val="FF0000"/>
              </a:solidFill>
              <a:latin typeface="Proxima Nova Rg" pitchFamily="50" charset="0"/>
            </a:endParaRPr>
          </a:p>
        </p:txBody>
      </p:sp>
      <p:sp>
        <p:nvSpPr>
          <p:cNvPr id="3" name="Content Placeholder 2">
            <a:extLst>
              <a:ext uri="{FF2B5EF4-FFF2-40B4-BE49-F238E27FC236}">
                <a16:creationId xmlns:a16="http://schemas.microsoft.com/office/drawing/2014/main" id="{5DFAFF5C-7FC8-4109-B8D4-C404924A67AE}"/>
              </a:ext>
            </a:extLst>
          </p:cNvPr>
          <p:cNvSpPr>
            <a:spLocks noGrp="1"/>
          </p:cNvSpPr>
          <p:nvPr>
            <p:ph idx="15"/>
          </p:nvPr>
        </p:nvSpPr>
        <p:spPr>
          <a:xfrm>
            <a:off x="308821" y="1067333"/>
            <a:ext cx="8097865" cy="3699930"/>
          </a:xfrm>
        </p:spPr>
        <p:txBody>
          <a:bodyPr/>
          <a:lstStyle/>
          <a:p>
            <a:pPr algn="l">
              <a:buFontTx/>
              <a:buChar char="-"/>
            </a:pPr>
            <a:r>
              <a:rPr lang="en-US" sz="1200" dirty="0"/>
              <a:t> </a:t>
            </a:r>
            <a:r>
              <a:rPr lang="en-US" sz="1200" b="1" dirty="0"/>
              <a:t>Distributed Storage:</a:t>
            </a:r>
            <a:r>
              <a:rPr lang="en-US" sz="1200" dirty="0"/>
              <a:t> </a:t>
            </a:r>
            <a:r>
              <a:rPr lang="en-IN" sz="1200" dirty="0"/>
              <a:t>Divides the data into small pieces and stores it on different Data Nodes in the cluster</a:t>
            </a:r>
          </a:p>
          <a:p>
            <a:pPr algn="l">
              <a:buFontTx/>
              <a:buChar char="-"/>
            </a:pPr>
            <a:r>
              <a:rPr lang="en-IN" sz="1200" dirty="0"/>
              <a:t> </a:t>
            </a:r>
            <a:r>
              <a:rPr lang="en-IN" sz="1200" b="1" dirty="0"/>
              <a:t>Blocks:</a:t>
            </a:r>
            <a:r>
              <a:rPr lang="en-IN" sz="1200" dirty="0"/>
              <a:t> Block is the smallest unit of data in a filesystem. HDFS default block size is 128 MB</a:t>
            </a:r>
          </a:p>
          <a:p>
            <a:pPr algn="l">
              <a:buFontTx/>
              <a:buChar char="-"/>
            </a:pPr>
            <a:r>
              <a:rPr lang="en-IN" sz="1200" dirty="0"/>
              <a:t> </a:t>
            </a:r>
            <a:r>
              <a:rPr lang="en-IN" sz="1200" b="1" dirty="0"/>
              <a:t>Replication:</a:t>
            </a:r>
            <a:r>
              <a:rPr lang="en-IN" sz="1200" dirty="0"/>
              <a:t> Hadoop HDFS creates duplicate copies of each block. All blocks are replicated and stored on different Data Nodes across the cluster. Default replication factor is 3</a:t>
            </a:r>
          </a:p>
          <a:p>
            <a:pPr algn="l">
              <a:buFontTx/>
              <a:buChar char="-"/>
            </a:pPr>
            <a:r>
              <a:rPr lang="en-IN" sz="1200" dirty="0"/>
              <a:t> </a:t>
            </a:r>
            <a:r>
              <a:rPr lang="en-IN" sz="1200" b="1" dirty="0"/>
              <a:t>Rack Awareness: </a:t>
            </a:r>
            <a:r>
              <a:rPr lang="en-IN" sz="1200" dirty="0"/>
              <a:t>A rack consists of multiple data nodes on a single network switch. Name Node places replicas of a block on multiple racks. Name Node tries to place at least one replica of a block in a different rack</a:t>
            </a:r>
          </a:p>
          <a:p>
            <a:pPr algn="l">
              <a:buFontTx/>
              <a:buChar char="-"/>
            </a:pPr>
            <a:endParaRPr lang="en-US" sz="1200" dirty="0"/>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HDFS Architecture</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9ADE84-5AEB-554D-9AA8-F4D182DB49C4}"/>
              </a:ext>
            </a:extLst>
          </p:cNvPr>
          <p:cNvSpPr txBox="1"/>
          <p:nvPr/>
        </p:nvSpPr>
        <p:spPr>
          <a:xfrm>
            <a:off x="7292898" y="3311912"/>
            <a:ext cx="184731" cy="369332"/>
          </a:xfrm>
          <a:prstGeom prst="rect">
            <a:avLst/>
          </a:prstGeom>
          <a:noFill/>
        </p:spPr>
        <p:txBody>
          <a:bodyPr wrap="none" rtlCol="0">
            <a:spAutoFit/>
          </a:bodyPr>
          <a:lstStyle/>
          <a:p>
            <a:endParaRPr lang="en-US" dirty="0"/>
          </a:p>
        </p:txBody>
      </p:sp>
      <p:pic>
        <p:nvPicPr>
          <p:cNvPr id="14" name="Picture 13" descr="A screenshot of a cell phone&#10;&#10;Description automatically generated">
            <a:extLst>
              <a:ext uri="{FF2B5EF4-FFF2-40B4-BE49-F238E27FC236}">
                <a16:creationId xmlns:a16="http://schemas.microsoft.com/office/drawing/2014/main" id="{32BA8B6E-DB69-AE4D-ACA9-7779C31EB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3773" y="2399217"/>
            <a:ext cx="4342913" cy="2453746"/>
          </a:xfrm>
          <a:prstGeom prst="rect">
            <a:avLst/>
          </a:prstGeom>
        </p:spPr>
      </p:pic>
      <p:sp>
        <p:nvSpPr>
          <p:cNvPr id="15" name="TextBox 14">
            <a:extLst>
              <a:ext uri="{FF2B5EF4-FFF2-40B4-BE49-F238E27FC236}">
                <a16:creationId xmlns:a16="http://schemas.microsoft.com/office/drawing/2014/main" id="{384A6089-1BC7-604C-BCA5-3E5B29997DDA}"/>
              </a:ext>
            </a:extLst>
          </p:cNvPr>
          <p:cNvSpPr txBox="1"/>
          <p:nvPr/>
        </p:nvSpPr>
        <p:spPr>
          <a:xfrm>
            <a:off x="579863" y="3081079"/>
            <a:ext cx="3199794" cy="830997"/>
          </a:xfrm>
          <a:prstGeom prst="rect">
            <a:avLst/>
          </a:prstGeom>
          <a:noFill/>
        </p:spPr>
        <p:txBody>
          <a:bodyPr wrap="square" rtlCol="0">
            <a:spAutoFit/>
          </a:bodyPr>
          <a:lstStyle/>
          <a:p>
            <a:pPr marL="171450" indent="-171450">
              <a:buFontTx/>
              <a:buChar char="-"/>
            </a:pPr>
            <a:r>
              <a:rPr lang="en-IN" sz="1200" dirty="0"/>
              <a:t>Even if a complete rack goes down, the system will still be highly available</a:t>
            </a:r>
          </a:p>
          <a:p>
            <a:pPr marL="171450" indent="-171450">
              <a:buFontTx/>
              <a:buChar char="-"/>
            </a:pPr>
            <a:r>
              <a:rPr lang="en-IN" sz="1200" dirty="0"/>
              <a:t>improve data reliability, availability, and network bandwidth utilization</a:t>
            </a:r>
            <a:endParaRPr lang="en-US" sz="1200" dirty="0"/>
          </a:p>
        </p:txBody>
      </p:sp>
    </p:spTree>
    <p:extLst>
      <p:ext uri="{BB962C8B-B14F-4D97-AF65-F5344CB8AC3E}">
        <p14:creationId xmlns:p14="http://schemas.microsoft.com/office/powerpoint/2010/main" val="3810922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23/06/20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7</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HDFS Architecture</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lose up of a map&#10;&#10;Description automatically generated">
            <a:extLst>
              <a:ext uri="{FF2B5EF4-FFF2-40B4-BE49-F238E27FC236}">
                <a16:creationId xmlns:a16="http://schemas.microsoft.com/office/drawing/2014/main" id="{90DA4D74-F23E-704C-8140-10BA25D3CF2D}"/>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3975672" y="1037736"/>
            <a:ext cx="5072506" cy="380859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1C4A4ED-DBC8-3E41-A166-B05598789C41}"/>
              </a:ext>
            </a:extLst>
          </p:cNvPr>
          <p:cNvPicPr>
            <a:picLocks noChangeAspect="1"/>
          </p:cNvPicPr>
          <p:nvPr/>
        </p:nvPicPr>
        <p:blipFill rotWithShape="1">
          <a:blip r:embed="rId3">
            <a:extLst>
              <a:ext uri="{28A0092B-C50C-407E-A947-70E740481C1C}">
                <a14:useLocalDpi xmlns:a14="http://schemas.microsoft.com/office/drawing/2010/main" val="0"/>
              </a:ext>
            </a:extLst>
          </a:blip>
          <a:srcRect t="2604" r="7798" b="9496"/>
          <a:stretch/>
        </p:blipFill>
        <p:spPr>
          <a:xfrm>
            <a:off x="309966" y="1248936"/>
            <a:ext cx="3451562" cy="2364059"/>
          </a:xfrm>
          <a:prstGeom prst="rect">
            <a:avLst/>
          </a:prstGeom>
        </p:spPr>
      </p:pic>
      <p:cxnSp>
        <p:nvCxnSpPr>
          <p:cNvPr id="14" name="Straight Connector 13">
            <a:extLst>
              <a:ext uri="{FF2B5EF4-FFF2-40B4-BE49-F238E27FC236}">
                <a16:creationId xmlns:a16="http://schemas.microsoft.com/office/drawing/2014/main" id="{F3146E3A-0878-814B-844D-AD5B3EA8E4BF}"/>
              </a:ext>
            </a:extLst>
          </p:cNvPr>
          <p:cNvCxnSpPr>
            <a:cxnSpLocks/>
          </p:cNvCxnSpPr>
          <p:nvPr/>
        </p:nvCxnSpPr>
        <p:spPr>
          <a:xfrm>
            <a:off x="3896556" y="981635"/>
            <a:ext cx="0" cy="41618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9463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23/06/20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8</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HDFS Architecture</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91C9A9-3970-F746-8A9E-C540353684D9}"/>
              </a:ext>
            </a:extLst>
          </p:cNvPr>
          <p:cNvSpPr>
            <a:spLocks noGrp="1"/>
          </p:cNvSpPr>
          <p:nvPr>
            <p:ph idx="15"/>
          </p:nvPr>
        </p:nvSpPr>
        <p:spPr>
          <a:xfrm>
            <a:off x="4380908" y="1190136"/>
            <a:ext cx="4262034" cy="3471063"/>
          </a:xfrm>
        </p:spPr>
        <p:txBody>
          <a:bodyPr/>
          <a:lstStyle/>
          <a:p>
            <a:r>
              <a:rPr lang="en-US" b="1" dirty="0"/>
              <a:t>Disadvantages</a:t>
            </a:r>
          </a:p>
          <a:p>
            <a:endParaRPr lang="en-US" b="1" dirty="0"/>
          </a:p>
          <a:p>
            <a:pPr marL="285750" indent="-285750" algn="l">
              <a:buFontTx/>
              <a:buChar char="-"/>
            </a:pPr>
            <a:r>
              <a:rPr lang="en-US" dirty="0"/>
              <a:t>Security Complexity (No encryption at storage and network levels)</a:t>
            </a:r>
          </a:p>
          <a:p>
            <a:pPr marL="285750" indent="-285750" algn="l">
              <a:buFontTx/>
              <a:buChar char="-"/>
            </a:pPr>
            <a:r>
              <a:rPr lang="en-US" dirty="0"/>
              <a:t>Vulnerabilities</a:t>
            </a:r>
          </a:p>
          <a:p>
            <a:pPr marL="285750" indent="-285750" algn="l">
              <a:buFontTx/>
              <a:buChar char="-"/>
            </a:pPr>
            <a:r>
              <a:rPr lang="en-US" dirty="0"/>
              <a:t>Not fit for small data</a:t>
            </a:r>
          </a:p>
          <a:p>
            <a:pPr marL="285750" indent="-285750" algn="l">
              <a:buFontTx/>
              <a:buChar char="-"/>
            </a:pPr>
            <a:r>
              <a:rPr lang="en-US" dirty="0"/>
              <a:t>Stability issues</a:t>
            </a:r>
          </a:p>
          <a:p>
            <a:pPr marL="285750" indent="-285750" algn="l">
              <a:buFontTx/>
              <a:buChar char="-"/>
            </a:pPr>
            <a:endParaRPr lang="en-US" dirty="0"/>
          </a:p>
          <a:p>
            <a:pPr marL="285750" indent="-285750" algn="l">
              <a:buFontTx/>
              <a:buChar char="-"/>
            </a:pPr>
            <a:endParaRPr lang="en-US" dirty="0"/>
          </a:p>
        </p:txBody>
      </p:sp>
      <p:sp>
        <p:nvSpPr>
          <p:cNvPr id="11" name="Content Placeholder 2">
            <a:extLst>
              <a:ext uri="{FF2B5EF4-FFF2-40B4-BE49-F238E27FC236}">
                <a16:creationId xmlns:a16="http://schemas.microsoft.com/office/drawing/2014/main" id="{F6DF4370-F1C0-564F-B19E-172B526DD18A}"/>
              </a:ext>
            </a:extLst>
          </p:cNvPr>
          <p:cNvSpPr txBox="1">
            <a:spLocks/>
          </p:cNvSpPr>
          <p:nvPr/>
        </p:nvSpPr>
        <p:spPr>
          <a:xfrm>
            <a:off x="462367" y="1190136"/>
            <a:ext cx="4262034" cy="347106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b="0" kern="1200">
                <a:solidFill>
                  <a:schemeClr val="tx1"/>
                </a:solidFill>
                <a:latin typeface="Proxima Nova Rg" panose="02000506030000020004"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1" dirty="0"/>
              <a:t>Advantages</a:t>
            </a:r>
          </a:p>
          <a:p>
            <a:endParaRPr lang="en-US" b="1" dirty="0"/>
          </a:p>
          <a:p>
            <a:pPr marL="285750" indent="-285750" algn="l">
              <a:buFontTx/>
              <a:buChar char="-"/>
            </a:pPr>
            <a:r>
              <a:rPr lang="en-US" dirty="0"/>
              <a:t>Scalable</a:t>
            </a:r>
          </a:p>
          <a:p>
            <a:pPr marL="285750" indent="-285750" algn="l">
              <a:buFontTx/>
              <a:buChar char="-"/>
            </a:pPr>
            <a:r>
              <a:rPr lang="en-US" dirty="0"/>
              <a:t>Cost Effective</a:t>
            </a:r>
          </a:p>
          <a:p>
            <a:pPr marL="285750" indent="-285750" algn="l">
              <a:buFontTx/>
              <a:buChar char="-"/>
            </a:pPr>
            <a:r>
              <a:rPr lang="en-US" dirty="0"/>
              <a:t>Flexible </a:t>
            </a:r>
          </a:p>
          <a:p>
            <a:pPr marL="285750" indent="-285750" algn="l">
              <a:buFontTx/>
              <a:buChar char="-"/>
            </a:pPr>
            <a:r>
              <a:rPr lang="en-US" dirty="0"/>
              <a:t>Fast</a:t>
            </a:r>
          </a:p>
          <a:p>
            <a:pPr marL="285750" indent="-285750" algn="l">
              <a:buFontTx/>
              <a:buChar char="-"/>
            </a:pPr>
            <a:r>
              <a:rPr lang="en-US" dirty="0"/>
              <a:t>Fault Tolerant</a:t>
            </a:r>
          </a:p>
        </p:txBody>
      </p:sp>
    </p:spTree>
    <p:extLst>
      <p:ext uri="{BB962C8B-B14F-4D97-AF65-F5344CB8AC3E}">
        <p14:creationId xmlns:p14="http://schemas.microsoft.com/office/powerpoint/2010/main" val="1621176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26/06/20</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9</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09966" y="257725"/>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b="1" dirty="0">
                <a:latin typeface="Times New Roman" panose="02020603050405020304" pitchFamily="18" charset="0"/>
                <a:cs typeface="Times New Roman" panose="02020603050405020304" pitchFamily="18" charset="0"/>
              </a:rPr>
              <a:t>HDFS (Q&amp;A)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F6DF4370-F1C0-564F-B19E-172B526DD18A}"/>
              </a:ext>
            </a:extLst>
          </p:cNvPr>
          <p:cNvSpPr txBox="1">
            <a:spLocks/>
          </p:cNvSpPr>
          <p:nvPr/>
        </p:nvSpPr>
        <p:spPr>
          <a:xfrm>
            <a:off x="462367" y="1190136"/>
            <a:ext cx="4262034" cy="3471063"/>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b="0" kern="1200">
                <a:solidFill>
                  <a:schemeClr val="tx1"/>
                </a:solidFill>
                <a:latin typeface="Proxima Nova Rg" panose="02000506030000020004"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29821635"/>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30061</TotalTime>
  <Words>1832</Words>
  <Application>Microsoft Macintosh PowerPoint</Application>
  <PresentationFormat>On-screen Show (16:9)</PresentationFormat>
  <Paragraphs>383</Paragraphs>
  <Slides>33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Neue Plak</vt:lpstr>
      <vt:lpstr>Proxima Nova</vt:lpstr>
      <vt:lpstr>Proxima Nova Light</vt:lpstr>
      <vt:lpstr>Proxima Nova Rg</vt:lpstr>
      <vt:lpstr>PT Sans</vt:lpstr>
      <vt:lpstr>Roboto Cn</vt:lpstr>
      <vt:lpstr>Times New Roman</vt:lpstr>
      <vt:lpstr>Wingdings</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MapReduce Framework</vt:lpstr>
      <vt:lpstr>MapReduce Framework</vt:lpstr>
      <vt:lpstr>MapReduce Framework</vt:lpstr>
      <vt:lpstr>EXAMPLE</vt:lpstr>
      <vt:lpstr>PowerPoint Presentation</vt:lpstr>
      <vt:lpstr>Map Reduce Limitations</vt:lpstr>
      <vt:lpstr>PowerPoint Presentation</vt:lpstr>
      <vt:lpstr>PowerPoint Presentation</vt:lpstr>
      <vt:lpstr>PowerPoint Presentation</vt:lpstr>
      <vt:lpstr>PowerPoint Presentation</vt:lpstr>
      <vt:lpstr>YARN (Yet another resource negotiator)</vt:lpstr>
      <vt:lpstr>YARN (Yet another resource negotiator)</vt:lpstr>
      <vt:lpstr>YARN (Yet another resource negotiator)</vt:lpstr>
      <vt:lpstr>PowerPoint Presentation</vt:lpstr>
      <vt:lpstr>PowerPoint Presentation</vt:lpstr>
      <vt:lpstr>PowerPoint Presentation</vt:lpstr>
      <vt:lpstr>PowerPoint Presentation</vt:lpstr>
      <vt:lpstr>PowerPoint Presentation</vt:lpstr>
      <vt:lpstr>Example Walkthrough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Siddhesh Pisal</cp:lastModifiedBy>
  <cp:revision>271</cp:revision>
  <dcterms:created xsi:type="dcterms:W3CDTF">2019-01-02T10:18:22Z</dcterms:created>
  <dcterms:modified xsi:type="dcterms:W3CDTF">2020-06-28T07:27:46Z</dcterms:modified>
</cp:coreProperties>
</file>